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413" r:id="rId2"/>
    <p:sldId id="414" r:id="rId3"/>
    <p:sldId id="415" r:id="rId4"/>
    <p:sldId id="416" r:id="rId5"/>
    <p:sldId id="417" r:id="rId6"/>
    <p:sldId id="418" r:id="rId7"/>
    <p:sldId id="458" r:id="rId8"/>
    <p:sldId id="420" r:id="rId9"/>
    <p:sldId id="457" r:id="rId10"/>
    <p:sldId id="421" r:id="rId11"/>
    <p:sldId id="422"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3" r:id="rId29"/>
    <p:sldId id="447" r:id="rId30"/>
    <p:sldId id="448" r:id="rId31"/>
  </p:sldIdLst>
  <p:sldSz cx="9906000" cy="6858000" type="A4"/>
  <p:notesSz cx="6794500" cy="9906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B34"/>
    <a:srgbClr val="3C3C3C"/>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5"/>
    <p:restoredTop sz="94249" autoAdjust="0"/>
  </p:normalViewPr>
  <p:slideViewPr>
    <p:cSldViewPr snapToGrid="0" snapToObjects="1">
      <p:cViewPr varScale="1">
        <p:scale>
          <a:sx n="114" d="100"/>
          <a:sy n="114" d="100"/>
        </p:scale>
        <p:origin x="1254" y="102"/>
      </p:cViewPr>
      <p:guideLst>
        <p:guide orient="horz" pos="2160"/>
        <p:guide pos="312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5426CD66-7160-4C00-82ED-0113D790C391}" type="datetimeFigureOut">
              <a:rPr lang="nl-BE" smtClean="0"/>
              <a:t>27/01/2023</a:t>
            </a:fld>
            <a:endParaRPr lang="nl-BE"/>
          </a:p>
        </p:txBody>
      </p:sp>
      <p:sp>
        <p:nvSpPr>
          <p:cNvPr id="4" name="Tijdelijke aanduiding voor voettekst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FF43EA81-DF64-4B33-9DCF-51432FFFE10F}" type="slidenum">
              <a:rPr lang="nl-BE" smtClean="0"/>
              <a:t>‹nr.›</a:t>
            </a:fld>
            <a:endParaRPr lang="nl-BE"/>
          </a:p>
        </p:txBody>
      </p:sp>
    </p:spTree>
    <p:extLst>
      <p:ext uri="{BB962C8B-B14F-4D97-AF65-F5344CB8AC3E}">
        <p14:creationId xmlns:p14="http://schemas.microsoft.com/office/powerpoint/2010/main" val="259578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9BCAD78A-9D2B-4001-B03B-EF0172083354}" type="datetimeFigureOut">
              <a:rPr lang="nl-BE" smtClean="0"/>
              <a:t>27/01/2023</a:t>
            </a:fld>
            <a:endParaRPr lang="nl-BE"/>
          </a:p>
        </p:txBody>
      </p:sp>
      <p:sp>
        <p:nvSpPr>
          <p:cNvPr id="4" name="Tijdelijke aanduiding voor dia-afbeelding 3"/>
          <p:cNvSpPr>
            <a:spLocks noGrp="1" noRot="1" noChangeAspect="1"/>
          </p:cNvSpPr>
          <p:nvPr>
            <p:ph type="sldImg" idx="2"/>
          </p:nvPr>
        </p:nvSpPr>
        <p:spPr>
          <a:xfrm>
            <a:off x="714375" y="742950"/>
            <a:ext cx="5365750" cy="371475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11358033-F1E9-47C5-8375-618CFF0E54BA}" type="slidenum">
              <a:rPr lang="nl-BE" smtClean="0"/>
              <a:t>‹nr.›</a:t>
            </a:fld>
            <a:endParaRPr lang="nl-BE"/>
          </a:p>
        </p:txBody>
      </p:sp>
    </p:spTree>
    <p:extLst>
      <p:ext uri="{BB962C8B-B14F-4D97-AF65-F5344CB8AC3E}">
        <p14:creationId xmlns:p14="http://schemas.microsoft.com/office/powerpoint/2010/main" val="3695800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982663" y="1238250"/>
            <a:ext cx="4829175" cy="3343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79450" y="4767263"/>
            <a:ext cx="5435600" cy="3900650"/>
          </a:xfrm>
          <a:prstGeom prst="rect">
            <a:avLst/>
          </a:prstGeom>
        </p:spPr>
        <p:txBody>
          <a:bodyPr wrap="square" lIns="91425" tIns="91425" rIns="91425" bIns="91425" anchor="t" anchorCtr="0">
            <a:noAutofit/>
          </a:bodyPr>
          <a:lstStyle/>
          <a:p>
            <a:pPr marL="0" lvl="0" indent="0">
              <a:spcBef>
                <a:spcPts val="0"/>
              </a:spcBef>
              <a:spcAft>
                <a:spcPts val="0"/>
              </a:spcAft>
              <a:buNone/>
            </a:pPr>
            <a:r>
              <a:rPr lang="nl-BE" dirty="0"/>
              <a:t>Zet op voorhand met de leerkracht de Bluebots en matten klaar (1 per 2 leerlingen). Bij de intro mogen ze nog niet met de </a:t>
            </a:r>
            <a:r>
              <a:rPr lang="nl-BE" dirty="0" err="1"/>
              <a:t>Bluebot</a:t>
            </a:r>
            <a:r>
              <a:rPr lang="nl-BE" dirty="0"/>
              <a:t> beginnen spelen. </a:t>
            </a:r>
            <a:endParaRPr dirty="0"/>
          </a:p>
        </p:txBody>
      </p:sp>
      <p:sp>
        <p:nvSpPr>
          <p:cNvPr id="87" name="Shape 87"/>
          <p:cNvSpPr txBox="1">
            <a:spLocks noGrp="1"/>
          </p:cNvSpPr>
          <p:nvPr>
            <p:ph type="sldNum" idx="12"/>
          </p:nvPr>
        </p:nvSpPr>
        <p:spPr>
          <a:xfrm>
            <a:off x="3848645" y="9408981"/>
            <a:ext cx="2944283" cy="496925"/>
          </a:xfrm>
          <a:prstGeom prst="rect">
            <a:avLst/>
          </a:prstGeom>
        </p:spPr>
        <p:txBody>
          <a:bodyPr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nl-NL"/>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dirty="0"/>
              <a:t>Titelstijl van model bewerken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p:txBody>
          <a:bodyPr/>
          <a:lstStyle/>
          <a:p>
            <a:fld id="{95B50092-2CC6-6F44-8282-3DF5CD9EC702}" type="datetimeFigureOut">
              <a:t>27/01/2023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47E2097-F409-0B4E-86FF-53950B5D06B2}" type="slidenum">
              <a:t>‹nr.›</a:t>
            </a:fld>
            <a:endParaRPr lang="nl-NL"/>
          </a:p>
        </p:txBody>
      </p:sp>
    </p:spTree>
    <p:extLst>
      <p:ext uri="{BB962C8B-B14F-4D97-AF65-F5344CB8AC3E}">
        <p14:creationId xmlns:p14="http://schemas.microsoft.com/office/powerpoint/2010/main" val="120754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95B50092-2CC6-6F44-8282-3DF5CD9EC702}" type="datetimeFigureOut">
              <a:t>27/01/2023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47E2097-F409-0B4E-86FF-53950B5D06B2}" type="slidenum">
              <a:t>‹nr.›</a:t>
            </a:fld>
            <a:endParaRPr lang="nl-NL"/>
          </a:p>
        </p:txBody>
      </p:sp>
    </p:spTree>
    <p:extLst>
      <p:ext uri="{BB962C8B-B14F-4D97-AF65-F5344CB8AC3E}">
        <p14:creationId xmlns:p14="http://schemas.microsoft.com/office/powerpoint/2010/main" val="159368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l-NL" dirty="0"/>
              <a:t>Titelstijl van model bewerken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95B50092-2CC6-6F44-8282-3DF5CD9EC702}" type="datetimeFigureOut">
              <a:t>27/01/2023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47E2097-F409-0B4E-86FF-53950B5D06B2}" type="slidenum">
              <a:t>‹nr.›</a:t>
            </a:fld>
            <a:endParaRPr lang="nl-NL"/>
          </a:p>
        </p:txBody>
      </p:sp>
    </p:spTree>
    <p:extLst>
      <p:ext uri="{BB962C8B-B14F-4D97-AF65-F5344CB8AC3E}">
        <p14:creationId xmlns:p14="http://schemas.microsoft.com/office/powerpoint/2010/main" val="169185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Titelstijl van model bewerken</a:t>
            </a:r>
            <a:endParaRPr lang="en-US" dirty="0"/>
          </a:p>
        </p:txBody>
      </p:sp>
      <p:sp>
        <p:nvSpPr>
          <p:cNvPr id="3" name="Content Placeholder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95B50092-2CC6-6F44-8282-3DF5CD9EC702}" type="datetimeFigureOut">
              <a:t>27/01/2023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47E2097-F409-0B4E-86FF-53950B5D06B2}" type="slidenum">
              <a:t>‹nr.›</a:t>
            </a:fld>
            <a:endParaRPr lang="nl-NL"/>
          </a:p>
        </p:txBody>
      </p:sp>
    </p:spTree>
    <p:extLst>
      <p:ext uri="{BB962C8B-B14F-4D97-AF65-F5344CB8AC3E}">
        <p14:creationId xmlns:p14="http://schemas.microsoft.com/office/powerpoint/2010/main" val="156201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l-NL" dirty="0"/>
              <a:t>Titelstijl van model bewerken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tekststijl van het model te bewerken</a:t>
            </a:r>
          </a:p>
        </p:txBody>
      </p:sp>
      <p:sp>
        <p:nvSpPr>
          <p:cNvPr id="4" name="Date Placeholder 3"/>
          <p:cNvSpPr>
            <a:spLocks noGrp="1"/>
          </p:cNvSpPr>
          <p:nvPr>
            <p:ph type="dt" sz="half" idx="10"/>
          </p:nvPr>
        </p:nvSpPr>
        <p:spPr/>
        <p:txBody>
          <a:bodyPr/>
          <a:lstStyle/>
          <a:p>
            <a:fld id="{95B50092-2CC6-6F44-8282-3DF5CD9EC702}" type="datetimeFigureOut">
              <a:t>27/01/2023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47E2097-F409-0B4E-86FF-53950B5D06B2}" type="slidenum">
              <a:t>‹nr.›</a:t>
            </a:fld>
            <a:endParaRPr lang="nl-NL"/>
          </a:p>
        </p:txBody>
      </p:sp>
    </p:spTree>
    <p:extLst>
      <p:ext uri="{BB962C8B-B14F-4D97-AF65-F5344CB8AC3E}">
        <p14:creationId xmlns:p14="http://schemas.microsoft.com/office/powerpoint/2010/main" val="196165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Titelstijl van model bewerken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4"/>
          <p:cNvSpPr>
            <a:spLocks noGrp="1"/>
          </p:cNvSpPr>
          <p:nvPr>
            <p:ph type="dt" sz="half" idx="10"/>
          </p:nvPr>
        </p:nvSpPr>
        <p:spPr/>
        <p:txBody>
          <a:bodyPr/>
          <a:lstStyle/>
          <a:p>
            <a:fld id="{95B50092-2CC6-6F44-8282-3DF5CD9EC702}" type="datetimeFigureOut">
              <a:t>27/01/2023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47E2097-F409-0B4E-86FF-53950B5D06B2}" type="slidenum">
              <a:t>‹nr.›</a:t>
            </a:fld>
            <a:endParaRPr lang="nl-NL"/>
          </a:p>
        </p:txBody>
      </p:sp>
    </p:spTree>
    <p:extLst>
      <p:ext uri="{BB962C8B-B14F-4D97-AF65-F5344CB8AC3E}">
        <p14:creationId xmlns:p14="http://schemas.microsoft.com/office/powerpoint/2010/main" val="130594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l-NL" dirty="0"/>
              <a:t>Titelstijl van model bewerken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4" name="Content Placeholder 3"/>
          <p:cNvSpPr>
            <a:spLocks noGrp="1"/>
          </p:cNvSpPr>
          <p:nvPr>
            <p:ph sz="half" idx="2"/>
          </p:nvPr>
        </p:nvSpPr>
        <p:spPr>
          <a:xfrm>
            <a:off x="682329" y="2505075"/>
            <a:ext cx="4190702" cy="3684588"/>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6" name="Content Placeholder 5"/>
          <p:cNvSpPr>
            <a:spLocks noGrp="1"/>
          </p:cNvSpPr>
          <p:nvPr>
            <p:ph sz="quarter" idx="4"/>
          </p:nvPr>
        </p:nvSpPr>
        <p:spPr>
          <a:xfrm>
            <a:off x="5014913" y="2505075"/>
            <a:ext cx="4211340" cy="3684588"/>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Date Placeholder 6"/>
          <p:cNvSpPr>
            <a:spLocks noGrp="1"/>
          </p:cNvSpPr>
          <p:nvPr>
            <p:ph type="dt" sz="half" idx="10"/>
          </p:nvPr>
        </p:nvSpPr>
        <p:spPr/>
        <p:txBody>
          <a:bodyPr/>
          <a:lstStyle/>
          <a:p>
            <a:fld id="{95B50092-2CC6-6F44-8282-3DF5CD9EC702}" type="datetimeFigureOut">
              <a:t>27/01/2023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47E2097-F409-0B4E-86FF-53950B5D06B2}" type="slidenum">
              <a:t>‹nr.›</a:t>
            </a:fld>
            <a:endParaRPr lang="nl-NL"/>
          </a:p>
        </p:txBody>
      </p:sp>
    </p:spTree>
    <p:extLst>
      <p:ext uri="{BB962C8B-B14F-4D97-AF65-F5344CB8AC3E}">
        <p14:creationId xmlns:p14="http://schemas.microsoft.com/office/powerpoint/2010/main" val="175455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Titelstijl van model bewerken</a:t>
            </a:r>
            <a:endParaRPr lang="en-US" dirty="0"/>
          </a:p>
        </p:txBody>
      </p:sp>
      <p:sp>
        <p:nvSpPr>
          <p:cNvPr id="3" name="Date Placeholder 2"/>
          <p:cNvSpPr>
            <a:spLocks noGrp="1"/>
          </p:cNvSpPr>
          <p:nvPr>
            <p:ph type="dt" sz="half" idx="10"/>
          </p:nvPr>
        </p:nvSpPr>
        <p:spPr/>
        <p:txBody>
          <a:bodyPr/>
          <a:lstStyle/>
          <a:p>
            <a:fld id="{95B50092-2CC6-6F44-8282-3DF5CD9EC702}" type="datetimeFigureOut">
              <a:t>27/01/2023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47E2097-F409-0B4E-86FF-53950B5D06B2}" type="slidenum">
              <a:t>‹nr.›</a:t>
            </a:fld>
            <a:endParaRPr lang="nl-NL"/>
          </a:p>
        </p:txBody>
      </p:sp>
    </p:spTree>
    <p:extLst>
      <p:ext uri="{BB962C8B-B14F-4D97-AF65-F5344CB8AC3E}">
        <p14:creationId xmlns:p14="http://schemas.microsoft.com/office/powerpoint/2010/main" val="176024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50092-2CC6-6F44-8282-3DF5CD9EC702}" type="datetimeFigureOut">
              <a:t>27/01/2023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47E2097-F409-0B4E-86FF-53950B5D06B2}" type="slidenum">
              <a:t>‹nr.›</a:t>
            </a:fld>
            <a:endParaRPr lang="nl-NL"/>
          </a:p>
        </p:txBody>
      </p:sp>
    </p:spTree>
    <p:extLst>
      <p:ext uri="{BB962C8B-B14F-4D97-AF65-F5344CB8AC3E}">
        <p14:creationId xmlns:p14="http://schemas.microsoft.com/office/powerpoint/2010/main" val="75734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dirty="0"/>
              <a:t>Titelstijl van model bewerken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tekststijl van het model te bewerken</a:t>
            </a:r>
          </a:p>
        </p:txBody>
      </p:sp>
      <p:sp>
        <p:nvSpPr>
          <p:cNvPr id="5" name="Date Placeholder 4"/>
          <p:cNvSpPr>
            <a:spLocks noGrp="1"/>
          </p:cNvSpPr>
          <p:nvPr>
            <p:ph type="dt" sz="half" idx="10"/>
          </p:nvPr>
        </p:nvSpPr>
        <p:spPr/>
        <p:txBody>
          <a:bodyPr/>
          <a:lstStyle/>
          <a:p>
            <a:fld id="{95B50092-2CC6-6F44-8282-3DF5CD9EC702}" type="datetimeFigureOut">
              <a:t>27/01/2023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47E2097-F409-0B4E-86FF-53950B5D06B2}" type="slidenum">
              <a:t>‹nr.›</a:t>
            </a:fld>
            <a:endParaRPr lang="nl-NL"/>
          </a:p>
        </p:txBody>
      </p:sp>
    </p:spTree>
    <p:extLst>
      <p:ext uri="{BB962C8B-B14F-4D97-AF65-F5344CB8AC3E}">
        <p14:creationId xmlns:p14="http://schemas.microsoft.com/office/powerpoint/2010/main" val="60832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dirty="0"/>
              <a:t>Titelstijl van model bewerken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tekststijl van het model te bewerken</a:t>
            </a:r>
          </a:p>
        </p:txBody>
      </p:sp>
      <p:sp>
        <p:nvSpPr>
          <p:cNvPr id="5" name="Date Placeholder 4"/>
          <p:cNvSpPr>
            <a:spLocks noGrp="1"/>
          </p:cNvSpPr>
          <p:nvPr>
            <p:ph type="dt" sz="half" idx="10"/>
          </p:nvPr>
        </p:nvSpPr>
        <p:spPr/>
        <p:txBody>
          <a:bodyPr/>
          <a:lstStyle/>
          <a:p>
            <a:fld id="{95B50092-2CC6-6F44-8282-3DF5CD9EC702}" type="datetimeFigureOut">
              <a:t>27/01/2023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47E2097-F409-0B4E-86FF-53950B5D06B2}" type="slidenum">
              <a:t>‹nr.›</a:t>
            </a:fld>
            <a:endParaRPr lang="nl-NL"/>
          </a:p>
        </p:txBody>
      </p:sp>
    </p:spTree>
    <p:extLst>
      <p:ext uri="{BB962C8B-B14F-4D97-AF65-F5344CB8AC3E}">
        <p14:creationId xmlns:p14="http://schemas.microsoft.com/office/powerpoint/2010/main" val="213633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l-NL" dirty="0"/>
              <a:t>Titelstijl van model bewerken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50092-2CC6-6F44-8282-3DF5CD9EC702}" type="datetimeFigureOut">
              <a:t>27/01/2023</a:t>
            </a:fld>
            <a:endParaRPr lang="nl-NL"/>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E2097-F409-0B4E-86FF-53950B5D06B2}" type="slidenum">
              <a:t>‹nr.›</a:t>
            </a:fld>
            <a:endParaRPr lang="nl-NL"/>
          </a:p>
        </p:txBody>
      </p:sp>
    </p:spTree>
    <p:extLst>
      <p:ext uri="{BB962C8B-B14F-4D97-AF65-F5344CB8AC3E}">
        <p14:creationId xmlns:p14="http://schemas.microsoft.com/office/powerpoint/2010/main" val="1736381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microbit.org/"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codecity.gent/" TargetMode="External"/><Relationship Id="rId5" Type="http://schemas.openxmlformats.org/officeDocument/2006/relationships/image" Target="../media/image53.sv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youtube.com/watch?v=0EUzE_Q3W98"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rot="10800000">
            <a:off x="0" y="4698000"/>
            <a:ext cx="2160000" cy="2160000"/>
          </a:xfrm>
          <a:prstGeom prst="rect">
            <a:avLst/>
          </a:prstGeom>
          <a:noFill/>
          <a:ln>
            <a:noFill/>
          </a:ln>
        </p:spPr>
      </p:pic>
      <p:pic>
        <p:nvPicPr>
          <p:cNvPr id="90" name="Shape 90"/>
          <p:cNvPicPr preferRelativeResize="0"/>
          <p:nvPr/>
        </p:nvPicPr>
        <p:blipFill>
          <a:blip r:embed="rId4">
            <a:alphaModFix/>
          </a:blip>
          <a:stretch>
            <a:fillRect/>
          </a:stretch>
        </p:blipFill>
        <p:spPr>
          <a:xfrm>
            <a:off x="7746008" y="0"/>
            <a:ext cx="2160000" cy="2160000"/>
          </a:xfrm>
          <a:prstGeom prst="rect">
            <a:avLst/>
          </a:prstGeom>
          <a:noFill/>
          <a:ln>
            <a:noFill/>
          </a:ln>
        </p:spPr>
      </p:pic>
      <p:pic>
        <p:nvPicPr>
          <p:cNvPr id="91" name="Shape 91"/>
          <p:cNvPicPr preferRelativeResize="0"/>
          <p:nvPr/>
        </p:nvPicPr>
        <p:blipFill>
          <a:blip r:embed="rId5">
            <a:alphaModFix/>
          </a:blip>
          <a:stretch>
            <a:fillRect/>
          </a:stretch>
        </p:blipFill>
        <p:spPr>
          <a:xfrm>
            <a:off x="2414243" y="859271"/>
            <a:ext cx="5077514" cy="5139458"/>
          </a:xfrm>
          <a:prstGeom prst="rect">
            <a:avLst/>
          </a:prstGeom>
          <a:noFill/>
          <a:ln>
            <a:noFill/>
          </a:ln>
        </p:spPr>
      </p:pic>
    </p:spTree>
    <p:extLst>
      <p:ext uri="{BB962C8B-B14F-4D97-AF65-F5344CB8AC3E}">
        <p14:creationId xmlns:p14="http://schemas.microsoft.com/office/powerpoint/2010/main" val="400334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CODE UPLOADEN </a:t>
            </a: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sp>
        <p:nvSpPr>
          <p:cNvPr id="12" name="Ondertitel 2">
            <a:extLst>
              <a:ext uri="{FF2B5EF4-FFF2-40B4-BE49-F238E27FC236}">
                <a16:creationId xmlns:a16="http://schemas.microsoft.com/office/drawing/2014/main" id="{3EF7D52E-BCC3-4139-990C-03A2D610AD8B}"/>
              </a:ext>
            </a:extLst>
          </p:cNvPr>
          <p:cNvSpPr txBox="1">
            <a:spLocks/>
          </p:cNvSpPr>
          <p:nvPr/>
        </p:nvSpPr>
        <p:spPr>
          <a:xfrm>
            <a:off x="1403850" y="2282711"/>
            <a:ext cx="3825098" cy="42697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40000"/>
              </a:lnSpc>
              <a:buFont typeface="+mj-lt"/>
              <a:buAutoNum type="arabicPeriod" startAt="3"/>
            </a:pPr>
            <a:r>
              <a:rPr lang="nl-BE" sz="2000" dirty="0">
                <a:latin typeface="Helvetica"/>
                <a:cs typeface="Helvetica"/>
              </a:rPr>
              <a:t>Klik links onderaan op de 3 puntjes naast downloaden en klik op ‘Connect device’.</a:t>
            </a:r>
          </a:p>
          <a:p>
            <a:pPr marL="457200" indent="-457200" algn="l">
              <a:lnSpc>
                <a:spcPct val="140000"/>
              </a:lnSpc>
              <a:buFont typeface="+mj-lt"/>
              <a:buAutoNum type="arabicPeriod" startAt="3"/>
            </a:pPr>
            <a:endParaRPr lang="nl-BE" sz="2000" dirty="0">
              <a:latin typeface="Helvetica"/>
              <a:cs typeface="Helvetica"/>
            </a:endParaRPr>
          </a:p>
          <a:p>
            <a:pPr marL="457200" indent="-457200" algn="l">
              <a:lnSpc>
                <a:spcPct val="140000"/>
              </a:lnSpc>
              <a:buFont typeface="+mj-lt"/>
              <a:buAutoNum type="arabicPeriod" startAt="3"/>
            </a:pPr>
            <a:r>
              <a:rPr lang="nl-BE" sz="2000" dirty="0">
                <a:latin typeface="Helvetica"/>
                <a:cs typeface="Helvetica"/>
              </a:rPr>
              <a:t>Een nieuw pop up-scherm verschijnt. Volg de instructies en klik telkens  op volgende.</a:t>
            </a:r>
          </a:p>
          <a:p>
            <a:pPr marL="171450" indent="-171450" algn="l">
              <a:lnSpc>
                <a:spcPct val="140000"/>
              </a:lnSpc>
              <a:buFont typeface="Arial"/>
              <a:buChar char="•"/>
            </a:pPr>
            <a:endParaRPr lang="en-GB" sz="2000" dirty="0">
              <a:latin typeface="Helvetica"/>
              <a:cs typeface="Helvetica"/>
            </a:endParaRPr>
          </a:p>
        </p:txBody>
      </p:sp>
      <p:pic>
        <p:nvPicPr>
          <p:cNvPr id="3" name="Afbeelding 2">
            <a:extLst>
              <a:ext uri="{FF2B5EF4-FFF2-40B4-BE49-F238E27FC236}">
                <a16:creationId xmlns:a16="http://schemas.microsoft.com/office/drawing/2014/main" id="{C3F71F9C-29DE-E06E-1719-160228894595}"/>
              </a:ext>
            </a:extLst>
          </p:cNvPr>
          <p:cNvPicPr>
            <a:picLocks noChangeAspect="1"/>
          </p:cNvPicPr>
          <p:nvPr/>
        </p:nvPicPr>
        <p:blipFill>
          <a:blip r:embed="rId4"/>
          <a:stretch>
            <a:fillRect/>
          </a:stretch>
        </p:blipFill>
        <p:spPr>
          <a:xfrm>
            <a:off x="5147739" y="2683851"/>
            <a:ext cx="4514726" cy="745149"/>
          </a:xfrm>
          <a:prstGeom prst="rect">
            <a:avLst/>
          </a:prstGeom>
        </p:spPr>
      </p:pic>
      <p:pic>
        <p:nvPicPr>
          <p:cNvPr id="4" name="Afbeelding 3">
            <a:extLst>
              <a:ext uri="{FF2B5EF4-FFF2-40B4-BE49-F238E27FC236}">
                <a16:creationId xmlns:a16="http://schemas.microsoft.com/office/drawing/2014/main" id="{9B39A9E8-8938-3E48-602D-DCCA3450048E}"/>
              </a:ext>
            </a:extLst>
          </p:cNvPr>
          <p:cNvPicPr>
            <a:picLocks noChangeAspect="1"/>
          </p:cNvPicPr>
          <p:nvPr/>
        </p:nvPicPr>
        <p:blipFill>
          <a:blip r:embed="rId5"/>
          <a:stretch>
            <a:fillRect/>
          </a:stretch>
        </p:blipFill>
        <p:spPr>
          <a:xfrm>
            <a:off x="5084285" y="4102098"/>
            <a:ext cx="4514726" cy="2195473"/>
          </a:xfrm>
          <a:prstGeom prst="rect">
            <a:avLst/>
          </a:prstGeom>
        </p:spPr>
      </p:pic>
    </p:spTree>
    <p:extLst>
      <p:ext uri="{BB962C8B-B14F-4D97-AF65-F5344CB8AC3E}">
        <p14:creationId xmlns:p14="http://schemas.microsoft.com/office/powerpoint/2010/main" val="125359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CODE UPLOADEN </a:t>
            </a: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sp>
        <p:nvSpPr>
          <p:cNvPr id="9" name="Ondertitel 2">
            <a:extLst>
              <a:ext uri="{FF2B5EF4-FFF2-40B4-BE49-F238E27FC236}">
                <a16:creationId xmlns:a16="http://schemas.microsoft.com/office/drawing/2014/main" id="{963F0BBE-94CD-48F1-BBFE-26BC5059EB4C}"/>
              </a:ext>
            </a:extLst>
          </p:cNvPr>
          <p:cNvSpPr txBox="1">
            <a:spLocks/>
          </p:cNvSpPr>
          <p:nvPr/>
        </p:nvSpPr>
        <p:spPr>
          <a:xfrm>
            <a:off x="1403851" y="2282711"/>
            <a:ext cx="3807342" cy="44643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40000"/>
              </a:lnSpc>
              <a:buFont typeface="+mj-lt"/>
              <a:buAutoNum type="arabicPeriod" startAt="5"/>
            </a:pPr>
            <a:r>
              <a:rPr lang="nl-BE" sz="2000" dirty="0">
                <a:latin typeface="Helvetica"/>
                <a:cs typeface="Helvetica"/>
              </a:rPr>
              <a:t>Selecteer de </a:t>
            </a:r>
            <a:r>
              <a:rPr lang="nl-BE" sz="2000" dirty="0" err="1">
                <a:latin typeface="Helvetica"/>
                <a:cs typeface="Helvetica"/>
              </a:rPr>
              <a:t>micro:bit</a:t>
            </a:r>
            <a:r>
              <a:rPr lang="nl-BE" sz="2000" dirty="0">
                <a:latin typeface="Helvetica"/>
                <a:cs typeface="Helvetica"/>
              </a:rPr>
              <a:t> en klik onderaan op ‘Verbinding maken’.</a:t>
            </a:r>
          </a:p>
          <a:p>
            <a:pPr algn="l">
              <a:lnSpc>
                <a:spcPct val="140000"/>
              </a:lnSpc>
            </a:pPr>
            <a:endParaRPr lang="nl-BE" sz="2000" dirty="0">
              <a:latin typeface="Helvetica"/>
              <a:cs typeface="Helvetica"/>
            </a:endParaRPr>
          </a:p>
          <a:p>
            <a:pPr marL="457200" indent="-457200" algn="l">
              <a:lnSpc>
                <a:spcPct val="140000"/>
              </a:lnSpc>
              <a:buFont typeface="+mj-lt"/>
              <a:buAutoNum type="arabicPeriod" startAt="6"/>
            </a:pPr>
            <a:r>
              <a:rPr lang="nl-BE" sz="2000" dirty="0">
                <a:latin typeface="Helvetica"/>
                <a:cs typeface="Helvetica"/>
              </a:rPr>
              <a:t>Je </a:t>
            </a:r>
            <a:r>
              <a:rPr lang="nl-BE" sz="2000" dirty="0" err="1">
                <a:latin typeface="Helvetica"/>
                <a:cs typeface="Helvetica"/>
              </a:rPr>
              <a:t>micro:bit</a:t>
            </a:r>
            <a:r>
              <a:rPr lang="nl-BE" sz="2000" dirty="0">
                <a:latin typeface="Helvetica"/>
                <a:cs typeface="Helvetica"/>
              </a:rPr>
              <a:t> is gekoppeld. Je kan nu telkens op downloaden klikken om jouw code naar de </a:t>
            </a:r>
            <a:r>
              <a:rPr lang="nl-BE" sz="2000" dirty="0" err="1">
                <a:latin typeface="Helvetica"/>
                <a:cs typeface="Helvetica"/>
              </a:rPr>
              <a:t>micro:bit</a:t>
            </a:r>
            <a:r>
              <a:rPr lang="nl-BE" sz="2000" dirty="0">
                <a:latin typeface="Helvetica"/>
                <a:cs typeface="Helvetica"/>
              </a:rPr>
              <a:t> te verzenden. </a:t>
            </a:r>
          </a:p>
          <a:p>
            <a:pPr marL="171450" indent="-171450" algn="l">
              <a:lnSpc>
                <a:spcPct val="140000"/>
              </a:lnSpc>
              <a:buFont typeface="Arial"/>
              <a:buChar char="•"/>
            </a:pPr>
            <a:endParaRPr lang="en-GB" sz="2000" dirty="0">
              <a:latin typeface="Helvetica"/>
              <a:cs typeface="Helvetica"/>
            </a:endParaRPr>
          </a:p>
        </p:txBody>
      </p:sp>
      <p:pic>
        <p:nvPicPr>
          <p:cNvPr id="2" name="Afbeelding 1">
            <a:extLst>
              <a:ext uri="{FF2B5EF4-FFF2-40B4-BE49-F238E27FC236}">
                <a16:creationId xmlns:a16="http://schemas.microsoft.com/office/drawing/2014/main" id="{74E5D382-F599-010F-7D92-9A83350874FD}"/>
              </a:ext>
            </a:extLst>
          </p:cNvPr>
          <p:cNvPicPr>
            <a:picLocks noChangeAspect="1"/>
          </p:cNvPicPr>
          <p:nvPr/>
        </p:nvPicPr>
        <p:blipFill rotWithShape="1">
          <a:blip r:embed="rId4"/>
          <a:srcRect l="8805" t="10247" r="54565" b="34292"/>
          <a:stretch/>
        </p:blipFill>
        <p:spPr>
          <a:xfrm>
            <a:off x="5131147" y="1764555"/>
            <a:ext cx="3932290" cy="3100408"/>
          </a:xfrm>
          <a:prstGeom prst="rect">
            <a:avLst/>
          </a:prstGeom>
        </p:spPr>
      </p:pic>
      <p:pic>
        <p:nvPicPr>
          <p:cNvPr id="3" name="Afbeelding 2">
            <a:extLst>
              <a:ext uri="{FF2B5EF4-FFF2-40B4-BE49-F238E27FC236}">
                <a16:creationId xmlns:a16="http://schemas.microsoft.com/office/drawing/2014/main" id="{C9FCE2C5-0DA3-1268-6D53-61E704676D9B}"/>
              </a:ext>
            </a:extLst>
          </p:cNvPr>
          <p:cNvPicPr>
            <a:picLocks noChangeAspect="1"/>
          </p:cNvPicPr>
          <p:nvPr/>
        </p:nvPicPr>
        <p:blipFill>
          <a:blip r:embed="rId5"/>
          <a:stretch>
            <a:fillRect/>
          </a:stretch>
        </p:blipFill>
        <p:spPr>
          <a:xfrm>
            <a:off x="5384475" y="5492618"/>
            <a:ext cx="3971925" cy="590550"/>
          </a:xfrm>
          <a:prstGeom prst="rect">
            <a:avLst/>
          </a:prstGeom>
        </p:spPr>
      </p:pic>
    </p:spTree>
    <p:extLst>
      <p:ext uri="{BB962C8B-B14F-4D97-AF65-F5344CB8AC3E}">
        <p14:creationId xmlns:p14="http://schemas.microsoft.com/office/powerpoint/2010/main" val="21810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BASISOPDRACHTEN</a:t>
            </a:r>
          </a:p>
        </p:txBody>
      </p:sp>
      <p:sp>
        <p:nvSpPr>
          <p:cNvPr id="11" name="Ondertitel 2"/>
          <p:cNvSpPr>
            <a:spLocks noGrp="1"/>
          </p:cNvSpPr>
          <p:nvPr>
            <p:ph type="subTitle" idx="1"/>
          </p:nvPr>
        </p:nvSpPr>
        <p:spPr>
          <a:xfrm>
            <a:off x="1238250" y="1560869"/>
            <a:ext cx="7429500" cy="1051634"/>
          </a:xfrm>
        </p:spPr>
        <p:txBody>
          <a:bodyPr>
            <a:normAutofit/>
          </a:bodyPr>
          <a:lstStyle/>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sp>
        <p:nvSpPr>
          <p:cNvPr id="12" name="Ondertitel 2">
            <a:extLst>
              <a:ext uri="{FF2B5EF4-FFF2-40B4-BE49-F238E27FC236}">
                <a16:creationId xmlns:a16="http://schemas.microsoft.com/office/drawing/2014/main" id="{3EF7D52E-BCC3-4139-990C-03A2D610AD8B}"/>
              </a:ext>
            </a:extLst>
          </p:cNvPr>
          <p:cNvSpPr txBox="1">
            <a:spLocks/>
          </p:cNvSpPr>
          <p:nvPr/>
        </p:nvSpPr>
        <p:spPr>
          <a:xfrm>
            <a:off x="1895928" y="2430254"/>
            <a:ext cx="6199447" cy="39350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40000"/>
              </a:lnSpc>
              <a:buBlip>
                <a:blip r:embed="rId4"/>
              </a:buBlip>
            </a:pPr>
            <a:r>
              <a:rPr lang="nl-BE" sz="2000" dirty="0">
                <a:latin typeface="Helvetica"/>
                <a:cs typeface="Helvetica"/>
              </a:rPr>
              <a:t>9 opdrachten om de verschillende soorten blokken te leren kennen.</a:t>
            </a:r>
          </a:p>
          <a:p>
            <a:pPr marL="342900" indent="-342900" algn="l">
              <a:lnSpc>
                <a:spcPct val="140000"/>
              </a:lnSpc>
              <a:buBlip>
                <a:blip r:embed="rId4"/>
              </a:buBlip>
            </a:pPr>
            <a:endParaRPr lang="nl-BE" sz="2000" dirty="0">
              <a:latin typeface="Helvetica"/>
              <a:cs typeface="Helvetica"/>
            </a:endParaRPr>
          </a:p>
          <a:p>
            <a:pPr marL="342900" indent="-342900" algn="l">
              <a:lnSpc>
                <a:spcPct val="140000"/>
              </a:lnSpc>
              <a:buBlip>
                <a:blip r:embed="rId4"/>
              </a:buBlip>
            </a:pPr>
            <a:r>
              <a:rPr lang="nl-BE" sz="2000" dirty="0">
                <a:latin typeface="Helvetica"/>
                <a:cs typeface="Helvetica"/>
              </a:rPr>
              <a:t>Leren hoe je kan programmeren met ‘als’ – ‘dan’ – ‘voorwaarden’ – ‘herhalingen’…</a:t>
            </a:r>
          </a:p>
          <a:p>
            <a:pPr marL="342900" indent="-342900" algn="l">
              <a:lnSpc>
                <a:spcPct val="140000"/>
              </a:lnSpc>
              <a:buBlip>
                <a:blip r:embed="rId4"/>
              </a:buBlip>
            </a:pPr>
            <a:endParaRPr lang="nl-BE" sz="2000" dirty="0">
              <a:latin typeface="Helvetica"/>
              <a:cs typeface="Helvetica"/>
            </a:endParaRPr>
          </a:p>
          <a:p>
            <a:pPr marL="342900" indent="-342900" algn="l">
              <a:lnSpc>
                <a:spcPct val="140000"/>
              </a:lnSpc>
              <a:buBlip>
                <a:blip r:embed="rId4"/>
              </a:buBlip>
            </a:pPr>
            <a:r>
              <a:rPr lang="nl-BE" sz="2000" dirty="0">
                <a:latin typeface="Helvetica"/>
                <a:cs typeface="Helvetica"/>
              </a:rPr>
              <a:t>We starten eenvoudig en bouwen stelselmatig op.</a:t>
            </a:r>
          </a:p>
          <a:p>
            <a:pPr marL="171450" indent="-171450" algn="l">
              <a:lnSpc>
                <a:spcPct val="140000"/>
              </a:lnSpc>
              <a:buFont typeface="Arial"/>
              <a:buChar char="•"/>
            </a:pPr>
            <a:endParaRPr lang="nl-BE" sz="2000" dirty="0">
              <a:latin typeface="Helvetica"/>
              <a:cs typeface="Helvetica"/>
            </a:endParaRPr>
          </a:p>
          <a:p>
            <a:pPr marL="171450" indent="-171450" algn="l">
              <a:lnSpc>
                <a:spcPct val="140000"/>
              </a:lnSpc>
              <a:buFont typeface="Arial"/>
              <a:buChar char="•"/>
            </a:pPr>
            <a:endParaRPr lang="en-GB" sz="2000" dirty="0">
              <a:latin typeface="Helvetica"/>
              <a:cs typeface="Helvetica"/>
            </a:endParaRPr>
          </a:p>
        </p:txBody>
      </p:sp>
    </p:spTree>
    <p:extLst>
      <p:ext uri="{BB962C8B-B14F-4D97-AF65-F5344CB8AC3E}">
        <p14:creationId xmlns:p14="http://schemas.microsoft.com/office/powerpoint/2010/main" val="362215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OEFENING 1: NAAM</a:t>
            </a:r>
          </a:p>
        </p:txBody>
      </p:sp>
      <p:sp>
        <p:nvSpPr>
          <p:cNvPr id="11" name="Ondertitel 2"/>
          <p:cNvSpPr>
            <a:spLocks noGrp="1"/>
          </p:cNvSpPr>
          <p:nvPr>
            <p:ph type="subTitle" idx="1"/>
          </p:nvPr>
        </p:nvSpPr>
        <p:spPr>
          <a:xfrm>
            <a:off x="1238250" y="1560869"/>
            <a:ext cx="7429500" cy="1051634"/>
          </a:xfrm>
        </p:spPr>
        <p:txBody>
          <a:bodyPr>
            <a:normAutofit/>
          </a:bodyPr>
          <a:lstStyle/>
          <a:p>
            <a:r>
              <a:rPr lang="nl-BE" sz="2800" dirty="0">
                <a:latin typeface="Rockwell"/>
                <a:cs typeface="Rockwell"/>
              </a:rPr>
              <a:t>Toon je naam de hele tijd op de </a:t>
            </a:r>
            <a:r>
              <a:rPr lang="nl-BE" sz="2800" dirty="0" err="1">
                <a:latin typeface="Rockwell"/>
                <a:cs typeface="Rockwell"/>
              </a:rPr>
              <a:t>micro:bit</a:t>
            </a:r>
            <a:r>
              <a:rPr lang="nl-BE" sz="2800" dirty="0">
                <a:latin typeface="Rockwell"/>
                <a:cs typeface="Rockwell"/>
              </a:rPr>
              <a:t>.</a:t>
            </a: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3" name="Afbeelding 2">
            <a:extLst>
              <a:ext uri="{FF2B5EF4-FFF2-40B4-BE49-F238E27FC236}">
                <a16:creationId xmlns:a16="http://schemas.microsoft.com/office/drawing/2014/main" id="{73999485-9010-43B1-836C-9D271F52EC77}"/>
              </a:ext>
            </a:extLst>
          </p:cNvPr>
          <p:cNvPicPr>
            <a:picLocks noChangeAspect="1"/>
          </p:cNvPicPr>
          <p:nvPr/>
        </p:nvPicPr>
        <p:blipFill>
          <a:blip r:embed="rId4"/>
          <a:stretch>
            <a:fillRect/>
          </a:stretch>
        </p:blipFill>
        <p:spPr>
          <a:xfrm>
            <a:off x="3209068" y="3094362"/>
            <a:ext cx="3487864" cy="1820538"/>
          </a:xfrm>
          <a:prstGeom prst="rect">
            <a:avLst/>
          </a:prstGeom>
        </p:spPr>
      </p:pic>
    </p:spTree>
    <p:extLst>
      <p:ext uri="{BB962C8B-B14F-4D97-AF65-F5344CB8AC3E}">
        <p14:creationId xmlns:p14="http://schemas.microsoft.com/office/powerpoint/2010/main" val="172038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OEFENING 2: KNOP A</a:t>
            </a:r>
          </a:p>
        </p:txBody>
      </p:sp>
      <p:sp>
        <p:nvSpPr>
          <p:cNvPr id="11" name="Ondertitel 2"/>
          <p:cNvSpPr>
            <a:spLocks noGrp="1"/>
          </p:cNvSpPr>
          <p:nvPr>
            <p:ph type="subTitle" idx="1"/>
          </p:nvPr>
        </p:nvSpPr>
        <p:spPr>
          <a:xfrm>
            <a:off x="1238250" y="1560869"/>
            <a:ext cx="7429500" cy="1051634"/>
          </a:xfrm>
        </p:spPr>
        <p:txBody>
          <a:bodyPr>
            <a:normAutofit/>
          </a:bodyPr>
          <a:lstStyle/>
          <a:p>
            <a:r>
              <a:rPr lang="nl-BE" sz="2800" dirty="0">
                <a:latin typeface="Rockwell"/>
                <a:cs typeface="Rockwell"/>
              </a:rPr>
              <a:t>Laat je naam verschijnen als je op knop A drukt. </a:t>
            </a: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5" name="Afbeelding 4">
            <a:extLst>
              <a:ext uri="{FF2B5EF4-FFF2-40B4-BE49-F238E27FC236}">
                <a16:creationId xmlns:a16="http://schemas.microsoft.com/office/drawing/2014/main" id="{46966DB6-4E74-230E-758D-383A9E86FDE8}"/>
              </a:ext>
            </a:extLst>
          </p:cNvPr>
          <p:cNvPicPr>
            <a:picLocks noChangeAspect="1"/>
          </p:cNvPicPr>
          <p:nvPr/>
        </p:nvPicPr>
        <p:blipFill>
          <a:blip r:embed="rId4"/>
          <a:stretch>
            <a:fillRect/>
          </a:stretch>
        </p:blipFill>
        <p:spPr>
          <a:xfrm>
            <a:off x="3059024" y="3166547"/>
            <a:ext cx="3787951" cy="1838396"/>
          </a:xfrm>
          <a:prstGeom prst="rect">
            <a:avLst/>
          </a:prstGeom>
        </p:spPr>
      </p:pic>
    </p:spTree>
    <p:extLst>
      <p:ext uri="{BB962C8B-B14F-4D97-AF65-F5344CB8AC3E}">
        <p14:creationId xmlns:p14="http://schemas.microsoft.com/office/powerpoint/2010/main" val="252728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OEFENING 3: EMOTIE</a:t>
            </a:r>
          </a:p>
        </p:txBody>
      </p:sp>
      <p:sp>
        <p:nvSpPr>
          <p:cNvPr id="11" name="Ondertitel 2"/>
          <p:cNvSpPr>
            <a:spLocks noGrp="1"/>
          </p:cNvSpPr>
          <p:nvPr>
            <p:ph type="subTitle" idx="1"/>
          </p:nvPr>
        </p:nvSpPr>
        <p:spPr>
          <a:xfrm>
            <a:off x="1238250" y="1560869"/>
            <a:ext cx="7429500" cy="1051634"/>
          </a:xfrm>
        </p:spPr>
        <p:txBody>
          <a:bodyPr>
            <a:normAutofit/>
          </a:bodyPr>
          <a:lstStyle/>
          <a:p>
            <a:r>
              <a:rPr lang="nl-BE" sz="2800" dirty="0">
                <a:latin typeface="Rockwell"/>
                <a:cs typeface="Rockwell"/>
              </a:rPr>
              <a:t>Laat de </a:t>
            </a:r>
            <a:r>
              <a:rPr lang="nl-BE" sz="2800" dirty="0" err="1">
                <a:latin typeface="Rockwell"/>
                <a:cs typeface="Rockwell"/>
              </a:rPr>
              <a:t>micro:bit</a:t>
            </a:r>
            <a:r>
              <a:rPr lang="nl-BE" sz="2800" dirty="0">
                <a:latin typeface="Rockwell"/>
                <a:cs typeface="Rockwell"/>
              </a:rPr>
              <a:t> weten hoe je je voelt door op de juiste knop te drukken.</a:t>
            </a: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sp>
        <p:nvSpPr>
          <p:cNvPr id="12" name="Ondertitel 2">
            <a:extLst>
              <a:ext uri="{FF2B5EF4-FFF2-40B4-BE49-F238E27FC236}">
                <a16:creationId xmlns:a16="http://schemas.microsoft.com/office/drawing/2014/main" id="{3EF7D52E-BCC3-4139-990C-03A2D610AD8B}"/>
              </a:ext>
            </a:extLst>
          </p:cNvPr>
          <p:cNvSpPr txBox="1">
            <a:spLocks/>
          </p:cNvSpPr>
          <p:nvPr/>
        </p:nvSpPr>
        <p:spPr>
          <a:xfrm>
            <a:off x="1895929" y="2612573"/>
            <a:ext cx="6116864" cy="37527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40000"/>
              </a:lnSpc>
              <a:buBlip>
                <a:blip r:embed="rId4"/>
              </a:buBlip>
            </a:pPr>
            <a:r>
              <a:rPr lang="nl-BE" sz="2000" dirty="0">
                <a:latin typeface="Helvetica"/>
                <a:cs typeface="Helvetica"/>
              </a:rPr>
              <a:t>A: Blij</a:t>
            </a:r>
          </a:p>
          <a:p>
            <a:pPr marL="342900" indent="-342900" algn="l">
              <a:lnSpc>
                <a:spcPct val="140000"/>
              </a:lnSpc>
              <a:buBlip>
                <a:blip r:embed="rId4"/>
              </a:buBlip>
            </a:pPr>
            <a:r>
              <a:rPr lang="nl-BE" sz="2000" dirty="0">
                <a:latin typeface="Helvetica"/>
                <a:cs typeface="Helvetica"/>
              </a:rPr>
              <a:t>B: Gewoon</a:t>
            </a:r>
          </a:p>
          <a:p>
            <a:pPr marL="342900" indent="-342900" algn="l">
              <a:lnSpc>
                <a:spcPct val="140000"/>
              </a:lnSpc>
              <a:buBlip>
                <a:blip r:embed="rId4"/>
              </a:buBlip>
            </a:pPr>
            <a:r>
              <a:rPr lang="nl-BE" sz="2000" dirty="0">
                <a:latin typeface="Helvetica"/>
                <a:cs typeface="Helvetica"/>
              </a:rPr>
              <a:t>A en B: Verdrietig</a:t>
            </a:r>
          </a:p>
        </p:txBody>
      </p:sp>
      <p:pic>
        <p:nvPicPr>
          <p:cNvPr id="8" name="Afbeelding 7">
            <a:extLst>
              <a:ext uri="{FF2B5EF4-FFF2-40B4-BE49-F238E27FC236}">
                <a16:creationId xmlns:a16="http://schemas.microsoft.com/office/drawing/2014/main" id="{6130867E-BF0F-4244-88CC-8EA564C7E009}"/>
              </a:ext>
            </a:extLst>
          </p:cNvPr>
          <p:cNvPicPr>
            <a:picLocks noChangeAspect="1"/>
          </p:cNvPicPr>
          <p:nvPr/>
        </p:nvPicPr>
        <p:blipFill>
          <a:blip r:embed="rId5"/>
          <a:stretch>
            <a:fillRect/>
          </a:stretch>
        </p:blipFill>
        <p:spPr>
          <a:xfrm>
            <a:off x="4922062" y="2686050"/>
            <a:ext cx="4105434" cy="3568929"/>
          </a:xfrm>
          <a:prstGeom prst="rect">
            <a:avLst/>
          </a:prstGeom>
        </p:spPr>
      </p:pic>
      <p:pic>
        <p:nvPicPr>
          <p:cNvPr id="9" name="Google Shape;165;p28">
            <a:extLst>
              <a:ext uri="{FF2B5EF4-FFF2-40B4-BE49-F238E27FC236}">
                <a16:creationId xmlns:a16="http://schemas.microsoft.com/office/drawing/2014/main" id="{1EDB5E75-CEBA-47F6-8769-84890FA03025}"/>
              </a:ext>
            </a:extLst>
          </p:cNvPr>
          <p:cNvPicPr preferRelativeResize="0"/>
          <p:nvPr/>
        </p:nvPicPr>
        <p:blipFill>
          <a:blip r:embed="rId6">
            <a:alphaModFix/>
          </a:blip>
          <a:stretch>
            <a:fillRect/>
          </a:stretch>
        </p:blipFill>
        <p:spPr>
          <a:xfrm>
            <a:off x="2114684" y="4389539"/>
            <a:ext cx="1711165" cy="1390871"/>
          </a:xfrm>
          <a:prstGeom prst="rect">
            <a:avLst/>
          </a:prstGeom>
          <a:noFill/>
          <a:ln>
            <a:noFill/>
          </a:ln>
        </p:spPr>
      </p:pic>
    </p:spTree>
    <p:extLst>
      <p:ext uri="{BB962C8B-B14F-4D97-AF65-F5344CB8AC3E}">
        <p14:creationId xmlns:p14="http://schemas.microsoft.com/office/powerpoint/2010/main" val="39807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OEFENING 4: HARTSLAGMETER</a:t>
            </a:r>
          </a:p>
        </p:txBody>
      </p:sp>
      <p:sp>
        <p:nvSpPr>
          <p:cNvPr id="11" name="Ondertitel 2"/>
          <p:cNvSpPr>
            <a:spLocks noGrp="1"/>
          </p:cNvSpPr>
          <p:nvPr>
            <p:ph type="subTitle" idx="1"/>
          </p:nvPr>
        </p:nvSpPr>
        <p:spPr>
          <a:xfrm>
            <a:off x="1238250" y="1560868"/>
            <a:ext cx="7429500" cy="1605679"/>
          </a:xfrm>
        </p:spPr>
        <p:txBody>
          <a:bodyPr>
            <a:normAutofit/>
          </a:bodyPr>
          <a:lstStyle/>
          <a:p>
            <a:r>
              <a:rPr lang="nl-BE" sz="2800" dirty="0">
                <a:latin typeface="Rockwell"/>
                <a:cs typeface="Rockwell"/>
              </a:rPr>
              <a:t>Op de meeste hartslagmeters staat een bonkend hart. Laat een bonkend hart zien op de </a:t>
            </a:r>
            <a:r>
              <a:rPr lang="nl-BE" sz="2800" dirty="0" err="1">
                <a:latin typeface="Rockwell"/>
                <a:cs typeface="Rockwell"/>
              </a:rPr>
              <a:t>micro:bit</a:t>
            </a:r>
            <a:r>
              <a:rPr lang="nl-BE" sz="2800" dirty="0">
                <a:latin typeface="Rockwell"/>
                <a:cs typeface="Rockwell"/>
              </a:rPr>
              <a:t>.</a:t>
            </a: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8" name="Afbeelding 7">
            <a:extLst>
              <a:ext uri="{FF2B5EF4-FFF2-40B4-BE49-F238E27FC236}">
                <a16:creationId xmlns:a16="http://schemas.microsoft.com/office/drawing/2014/main" id="{9E36DF82-0FC2-4B1E-9F77-3F6AC45B9A23}"/>
              </a:ext>
            </a:extLst>
          </p:cNvPr>
          <p:cNvPicPr>
            <a:picLocks noChangeAspect="1"/>
          </p:cNvPicPr>
          <p:nvPr/>
        </p:nvPicPr>
        <p:blipFill>
          <a:blip r:embed="rId4"/>
          <a:stretch>
            <a:fillRect/>
          </a:stretch>
        </p:blipFill>
        <p:spPr>
          <a:xfrm>
            <a:off x="3802980" y="3166547"/>
            <a:ext cx="2342356" cy="3136900"/>
          </a:xfrm>
          <a:prstGeom prst="rect">
            <a:avLst/>
          </a:prstGeom>
        </p:spPr>
      </p:pic>
    </p:spTree>
    <p:extLst>
      <p:ext uri="{BB962C8B-B14F-4D97-AF65-F5344CB8AC3E}">
        <p14:creationId xmlns:p14="http://schemas.microsoft.com/office/powerpoint/2010/main" val="6689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OEFENING 5: LIEVELINGSGETAL</a:t>
            </a:r>
          </a:p>
        </p:txBody>
      </p:sp>
      <p:sp>
        <p:nvSpPr>
          <p:cNvPr id="11" name="Ondertitel 2"/>
          <p:cNvSpPr>
            <a:spLocks noGrp="1"/>
          </p:cNvSpPr>
          <p:nvPr>
            <p:ph type="subTitle" idx="1"/>
          </p:nvPr>
        </p:nvSpPr>
        <p:spPr>
          <a:xfrm>
            <a:off x="1238250" y="1560868"/>
            <a:ext cx="7429500" cy="1372831"/>
          </a:xfrm>
        </p:spPr>
        <p:txBody>
          <a:bodyPr>
            <a:normAutofit/>
          </a:bodyPr>
          <a:lstStyle/>
          <a:p>
            <a:r>
              <a:rPr lang="nl-BE" sz="2800" dirty="0">
                <a:latin typeface="Rockwell"/>
                <a:cs typeface="Rockwell"/>
              </a:rPr>
              <a:t>Laat de </a:t>
            </a:r>
            <a:r>
              <a:rPr lang="nl-BE" sz="2800" dirty="0" err="1">
                <a:latin typeface="Rockwell"/>
                <a:cs typeface="Rockwell"/>
              </a:rPr>
              <a:t>micro:bit</a:t>
            </a:r>
            <a:r>
              <a:rPr lang="nl-BE" sz="2800" dirty="0">
                <a:latin typeface="Rockwell"/>
                <a:cs typeface="Rockwell"/>
              </a:rPr>
              <a:t> een willekeurig cijfer van 0 tot 20 tonen als je ermee schudt.</a:t>
            </a: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8" name="Afbeelding 7">
            <a:extLst>
              <a:ext uri="{FF2B5EF4-FFF2-40B4-BE49-F238E27FC236}">
                <a16:creationId xmlns:a16="http://schemas.microsoft.com/office/drawing/2014/main" id="{23CC45DF-F315-473C-B4D1-35EBD2F90A98}"/>
              </a:ext>
            </a:extLst>
          </p:cNvPr>
          <p:cNvPicPr>
            <a:picLocks noChangeAspect="1"/>
          </p:cNvPicPr>
          <p:nvPr/>
        </p:nvPicPr>
        <p:blipFill>
          <a:blip r:embed="rId4"/>
          <a:stretch>
            <a:fillRect/>
          </a:stretch>
        </p:blipFill>
        <p:spPr>
          <a:xfrm>
            <a:off x="2816775" y="3429000"/>
            <a:ext cx="4272450" cy="1531633"/>
          </a:xfrm>
          <a:prstGeom prst="rect">
            <a:avLst/>
          </a:prstGeom>
        </p:spPr>
      </p:pic>
    </p:spTree>
    <p:extLst>
      <p:ext uri="{BB962C8B-B14F-4D97-AF65-F5344CB8AC3E}">
        <p14:creationId xmlns:p14="http://schemas.microsoft.com/office/powerpoint/2010/main" val="8966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OEFENING 6: DOBBELSTEEN</a:t>
            </a:r>
          </a:p>
        </p:txBody>
      </p:sp>
      <p:sp>
        <p:nvSpPr>
          <p:cNvPr id="11" name="Ondertitel 2"/>
          <p:cNvSpPr>
            <a:spLocks noGrp="1"/>
          </p:cNvSpPr>
          <p:nvPr>
            <p:ph type="subTitle" idx="1"/>
          </p:nvPr>
        </p:nvSpPr>
        <p:spPr>
          <a:xfrm>
            <a:off x="1238250" y="1560868"/>
            <a:ext cx="7429500" cy="1475165"/>
          </a:xfrm>
        </p:spPr>
        <p:txBody>
          <a:bodyPr>
            <a:normAutofit/>
          </a:bodyPr>
          <a:lstStyle/>
          <a:p>
            <a:r>
              <a:rPr lang="nl-BE" sz="2800" dirty="0">
                <a:latin typeface="Rockwell"/>
                <a:cs typeface="Rockwell"/>
              </a:rPr>
              <a:t>Tover de </a:t>
            </a:r>
            <a:r>
              <a:rPr lang="nl-BE" sz="2800" dirty="0" err="1">
                <a:latin typeface="Rockwell"/>
                <a:cs typeface="Rockwell"/>
              </a:rPr>
              <a:t>micro:bit</a:t>
            </a:r>
            <a:r>
              <a:rPr lang="nl-BE" sz="2800" dirty="0">
                <a:latin typeface="Rockwell"/>
                <a:cs typeface="Rockwell"/>
              </a:rPr>
              <a:t> om tot een dobbelsteen. </a:t>
            </a:r>
          </a:p>
          <a:p>
            <a:r>
              <a:rPr lang="nl-BE" sz="2800" dirty="0">
                <a:latin typeface="Rockwell"/>
                <a:cs typeface="Rockwell"/>
              </a:rPr>
              <a:t>(Met knoppen of bij schudden, aan jou de keuze) </a:t>
            </a: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8" name="Google Shape;193;p32">
            <a:extLst>
              <a:ext uri="{FF2B5EF4-FFF2-40B4-BE49-F238E27FC236}">
                <a16:creationId xmlns:a16="http://schemas.microsoft.com/office/drawing/2014/main" id="{DBC918FE-179B-460F-9030-925B97BE23D7}"/>
              </a:ext>
            </a:extLst>
          </p:cNvPr>
          <p:cNvPicPr preferRelativeResize="0"/>
          <p:nvPr/>
        </p:nvPicPr>
        <p:blipFill>
          <a:blip r:embed="rId4">
            <a:alphaModFix/>
          </a:blip>
          <a:stretch>
            <a:fillRect/>
          </a:stretch>
        </p:blipFill>
        <p:spPr>
          <a:xfrm>
            <a:off x="1238250" y="3036033"/>
            <a:ext cx="1573439" cy="1447743"/>
          </a:xfrm>
          <a:prstGeom prst="rect">
            <a:avLst/>
          </a:prstGeom>
          <a:noFill/>
          <a:ln>
            <a:noFill/>
          </a:ln>
        </p:spPr>
      </p:pic>
      <p:pic>
        <p:nvPicPr>
          <p:cNvPr id="9" name="Afbeelding 8">
            <a:extLst>
              <a:ext uri="{FF2B5EF4-FFF2-40B4-BE49-F238E27FC236}">
                <a16:creationId xmlns:a16="http://schemas.microsoft.com/office/drawing/2014/main" id="{592CCBC1-6719-487C-8E41-5E3CC65DE6CD}"/>
              </a:ext>
            </a:extLst>
          </p:cNvPr>
          <p:cNvPicPr>
            <a:picLocks noChangeAspect="1"/>
          </p:cNvPicPr>
          <p:nvPr/>
        </p:nvPicPr>
        <p:blipFill>
          <a:blip r:embed="rId5"/>
          <a:stretch>
            <a:fillRect/>
          </a:stretch>
        </p:blipFill>
        <p:spPr>
          <a:xfrm>
            <a:off x="3895494" y="3429000"/>
            <a:ext cx="4772256" cy="1685926"/>
          </a:xfrm>
          <a:prstGeom prst="rect">
            <a:avLst/>
          </a:prstGeom>
        </p:spPr>
      </p:pic>
    </p:spTree>
    <p:extLst>
      <p:ext uri="{BB962C8B-B14F-4D97-AF65-F5344CB8AC3E}">
        <p14:creationId xmlns:p14="http://schemas.microsoft.com/office/powerpoint/2010/main" val="34397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OEFENING 7: STAPPENTELLER</a:t>
            </a:r>
          </a:p>
        </p:txBody>
      </p:sp>
      <p:sp>
        <p:nvSpPr>
          <p:cNvPr id="11" name="Ondertitel 2"/>
          <p:cNvSpPr>
            <a:spLocks noGrp="1"/>
          </p:cNvSpPr>
          <p:nvPr>
            <p:ph type="subTitle" idx="1"/>
          </p:nvPr>
        </p:nvSpPr>
        <p:spPr>
          <a:xfrm>
            <a:off x="1238250" y="1560867"/>
            <a:ext cx="7429500" cy="2288321"/>
          </a:xfrm>
        </p:spPr>
        <p:txBody>
          <a:bodyPr>
            <a:normAutofit/>
          </a:bodyPr>
          <a:lstStyle/>
          <a:p>
            <a:r>
              <a:rPr lang="nl-BE" sz="2800" dirty="0">
                <a:latin typeface="Rockwell"/>
                <a:cs typeface="Rockwell"/>
              </a:rPr>
              <a:t>Maak een stappenteller van de </a:t>
            </a:r>
            <a:r>
              <a:rPr lang="nl-BE" sz="2800" dirty="0" err="1">
                <a:latin typeface="Rockwell"/>
                <a:cs typeface="Rockwell"/>
              </a:rPr>
              <a:t>micro:bit</a:t>
            </a:r>
            <a:r>
              <a:rPr lang="nl-BE" sz="2800" dirty="0">
                <a:latin typeface="Rockwell"/>
                <a:cs typeface="Rockwell"/>
              </a:rPr>
              <a:t>. </a:t>
            </a:r>
          </a:p>
          <a:p>
            <a:r>
              <a:rPr lang="nl-BE" sz="2800" dirty="0">
                <a:latin typeface="Rockwell"/>
                <a:cs typeface="Rockwell"/>
              </a:rPr>
              <a:t>Bij het opstarten moet de teller op 0 geplaatst worden. Bij elke stap moet de teller met 1 verhogen.</a:t>
            </a:r>
          </a:p>
          <a:p>
            <a:r>
              <a:rPr lang="nl-BE" sz="2800" dirty="0">
                <a:latin typeface="Rockwell"/>
                <a:cs typeface="Rockwell"/>
              </a:rPr>
              <a:t>(Variabele ‘stap’ aanmaken)</a:t>
            </a:r>
          </a:p>
          <a:p>
            <a:endParaRPr lang="nl-BE" sz="2800" dirty="0">
              <a:latin typeface="Rockwell"/>
              <a:cs typeface="Rockwell"/>
            </a:endParaRP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8" name="Google Shape;201;p33">
            <a:extLst>
              <a:ext uri="{FF2B5EF4-FFF2-40B4-BE49-F238E27FC236}">
                <a16:creationId xmlns:a16="http://schemas.microsoft.com/office/drawing/2014/main" id="{17DBA9D2-2B86-4564-91E9-262D1B68684A}"/>
              </a:ext>
            </a:extLst>
          </p:cNvPr>
          <p:cNvPicPr preferRelativeResize="0"/>
          <p:nvPr/>
        </p:nvPicPr>
        <p:blipFill>
          <a:blip r:embed="rId4">
            <a:alphaModFix/>
          </a:blip>
          <a:stretch>
            <a:fillRect/>
          </a:stretch>
        </p:blipFill>
        <p:spPr>
          <a:xfrm>
            <a:off x="1061357" y="3963501"/>
            <a:ext cx="2617198" cy="1473818"/>
          </a:xfrm>
          <a:prstGeom prst="rect">
            <a:avLst/>
          </a:prstGeom>
          <a:noFill/>
          <a:ln>
            <a:noFill/>
          </a:ln>
        </p:spPr>
      </p:pic>
      <p:pic>
        <p:nvPicPr>
          <p:cNvPr id="3" name="Afbeelding 2">
            <a:extLst>
              <a:ext uri="{FF2B5EF4-FFF2-40B4-BE49-F238E27FC236}">
                <a16:creationId xmlns:a16="http://schemas.microsoft.com/office/drawing/2014/main" id="{7D5B9B85-2CB2-D2EC-6382-6FDB811308F1}"/>
              </a:ext>
            </a:extLst>
          </p:cNvPr>
          <p:cNvPicPr>
            <a:picLocks noChangeAspect="1"/>
          </p:cNvPicPr>
          <p:nvPr/>
        </p:nvPicPr>
        <p:blipFill>
          <a:blip r:embed="rId5"/>
          <a:stretch>
            <a:fillRect/>
          </a:stretch>
        </p:blipFill>
        <p:spPr>
          <a:xfrm>
            <a:off x="3885763" y="3963501"/>
            <a:ext cx="5663754" cy="2159252"/>
          </a:xfrm>
          <a:prstGeom prst="rect">
            <a:avLst/>
          </a:prstGeom>
        </p:spPr>
      </p:pic>
    </p:spTree>
    <p:extLst>
      <p:ext uri="{BB962C8B-B14F-4D97-AF65-F5344CB8AC3E}">
        <p14:creationId xmlns:p14="http://schemas.microsoft.com/office/powerpoint/2010/main" val="388740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2" name="Afbeelding 1">
            <a:extLst>
              <a:ext uri="{FF2B5EF4-FFF2-40B4-BE49-F238E27FC236}">
                <a16:creationId xmlns:a16="http://schemas.microsoft.com/office/drawing/2014/main" id="{0A0324EA-600C-481E-A5B0-FA5A4AC23607}"/>
              </a:ext>
            </a:extLst>
          </p:cNvPr>
          <p:cNvPicPr>
            <a:picLocks noChangeAspect="1"/>
          </p:cNvPicPr>
          <p:nvPr/>
        </p:nvPicPr>
        <p:blipFill>
          <a:blip r:embed="rId4"/>
          <a:stretch>
            <a:fillRect/>
          </a:stretch>
        </p:blipFill>
        <p:spPr>
          <a:xfrm>
            <a:off x="2864939" y="2384644"/>
            <a:ext cx="4176122" cy="3395766"/>
          </a:xfrm>
          <a:prstGeom prst="rect">
            <a:avLst/>
          </a:prstGeom>
        </p:spPr>
      </p:pic>
      <p:pic>
        <p:nvPicPr>
          <p:cNvPr id="8" name="Afbeelding 7">
            <a:extLst>
              <a:ext uri="{FF2B5EF4-FFF2-40B4-BE49-F238E27FC236}">
                <a16:creationId xmlns:a16="http://schemas.microsoft.com/office/drawing/2014/main" id="{19030004-6176-46C3-8507-EFA6F6EF50C9}"/>
              </a:ext>
            </a:extLst>
          </p:cNvPr>
          <p:cNvPicPr>
            <a:picLocks noChangeAspect="1"/>
          </p:cNvPicPr>
          <p:nvPr/>
        </p:nvPicPr>
        <p:blipFill>
          <a:blip r:embed="rId5"/>
          <a:stretch>
            <a:fillRect/>
          </a:stretch>
        </p:blipFill>
        <p:spPr>
          <a:xfrm>
            <a:off x="3791611" y="-5070"/>
            <a:ext cx="2322777" cy="2322777"/>
          </a:xfrm>
          <a:prstGeom prst="rect">
            <a:avLst/>
          </a:prstGeom>
        </p:spPr>
      </p:pic>
    </p:spTree>
    <p:extLst>
      <p:ext uri="{BB962C8B-B14F-4D97-AF65-F5344CB8AC3E}">
        <p14:creationId xmlns:p14="http://schemas.microsoft.com/office/powerpoint/2010/main" val="101163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OEFENING 8: BLAD – STEEN - SCHAAR</a:t>
            </a:r>
          </a:p>
        </p:txBody>
      </p:sp>
      <p:sp>
        <p:nvSpPr>
          <p:cNvPr id="11" name="Ondertitel 2"/>
          <p:cNvSpPr>
            <a:spLocks noGrp="1"/>
          </p:cNvSpPr>
          <p:nvPr>
            <p:ph type="subTitle" idx="1"/>
          </p:nvPr>
        </p:nvSpPr>
        <p:spPr>
          <a:xfrm>
            <a:off x="1238250" y="1560869"/>
            <a:ext cx="7429500" cy="1051634"/>
          </a:xfrm>
        </p:spPr>
        <p:txBody>
          <a:bodyPr>
            <a:normAutofit fontScale="92500"/>
          </a:bodyPr>
          <a:lstStyle/>
          <a:p>
            <a:r>
              <a:rPr lang="nl-BE" sz="2800" dirty="0">
                <a:latin typeface="Rockwell"/>
                <a:cs typeface="Rockwell"/>
              </a:rPr>
              <a:t>Zorg dat de </a:t>
            </a:r>
            <a:r>
              <a:rPr lang="nl-BE" sz="2800" dirty="0" err="1">
                <a:latin typeface="Rockwell"/>
                <a:cs typeface="Rockwell"/>
              </a:rPr>
              <a:t>micro:bit</a:t>
            </a:r>
            <a:r>
              <a:rPr lang="nl-BE" sz="2800" dirty="0">
                <a:latin typeface="Rockwell"/>
                <a:cs typeface="Rockwell"/>
              </a:rPr>
              <a:t> een blad, steen of schaar toont als je ermee schudt. (Variabele ‘wapen’)</a:t>
            </a: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8" name="Picture 2" descr="Afbeeldingsresultaat voor blad steen schaar">
            <a:extLst>
              <a:ext uri="{FF2B5EF4-FFF2-40B4-BE49-F238E27FC236}">
                <a16:creationId xmlns:a16="http://schemas.microsoft.com/office/drawing/2014/main" id="{70575207-3A67-4309-AC20-7E58F0D56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992" y="3422805"/>
            <a:ext cx="3696632" cy="164538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ep 8">
            <a:extLst>
              <a:ext uri="{FF2B5EF4-FFF2-40B4-BE49-F238E27FC236}">
                <a16:creationId xmlns:a16="http://schemas.microsoft.com/office/drawing/2014/main" id="{7EEC441E-6690-470A-AE43-07FF3D27E955}"/>
              </a:ext>
            </a:extLst>
          </p:cNvPr>
          <p:cNvGrpSpPr>
            <a:grpSpLocks noChangeAspect="1"/>
          </p:cNvGrpSpPr>
          <p:nvPr/>
        </p:nvGrpSpPr>
        <p:grpSpPr>
          <a:xfrm>
            <a:off x="6616219" y="2430254"/>
            <a:ext cx="2333258" cy="4234754"/>
            <a:chOff x="5968352" y="140026"/>
            <a:chExt cx="2725648" cy="4946923"/>
          </a:xfrm>
        </p:grpSpPr>
        <p:pic>
          <p:nvPicPr>
            <p:cNvPr id="13" name="Afbeelding 12">
              <a:extLst>
                <a:ext uri="{FF2B5EF4-FFF2-40B4-BE49-F238E27FC236}">
                  <a16:creationId xmlns:a16="http://schemas.microsoft.com/office/drawing/2014/main" id="{B7A5E1A6-26A2-4FD0-A9F0-BD972E630013}"/>
                </a:ext>
              </a:extLst>
            </p:cNvPr>
            <p:cNvPicPr>
              <a:picLocks noChangeAspect="1"/>
            </p:cNvPicPr>
            <p:nvPr/>
          </p:nvPicPr>
          <p:blipFill>
            <a:blip r:embed="rId5"/>
            <a:stretch>
              <a:fillRect/>
            </a:stretch>
          </p:blipFill>
          <p:spPr>
            <a:xfrm>
              <a:off x="5968352" y="140026"/>
              <a:ext cx="2725648" cy="3209230"/>
            </a:xfrm>
            <a:prstGeom prst="rect">
              <a:avLst/>
            </a:prstGeom>
          </p:spPr>
        </p:pic>
        <p:pic>
          <p:nvPicPr>
            <p:cNvPr id="14" name="Afbeelding 13">
              <a:extLst>
                <a:ext uri="{FF2B5EF4-FFF2-40B4-BE49-F238E27FC236}">
                  <a16:creationId xmlns:a16="http://schemas.microsoft.com/office/drawing/2014/main" id="{E2C642B2-22DB-4877-A167-4F8508BC1844}"/>
                </a:ext>
              </a:extLst>
            </p:cNvPr>
            <p:cNvPicPr>
              <a:picLocks noChangeAspect="1"/>
            </p:cNvPicPr>
            <p:nvPr/>
          </p:nvPicPr>
          <p:blipFill>
            <a:blip r:embed="rId6"/>
            <a:stretch>
              <a:fillRect/>
            </a:stretch>
          </p:blipFill>
          <p:spPr>
            <a:xfrm>
              <a:off x="5978984" y="3349256"/>
              <a:ext cx="2484531" cy="1737693"/>
            </a:xfrm>
            <a:prstGeom prst="rect">
              <a:avLst/>
            </a:prstGeom>
          </p:spPr>
        </p:pic>
      </p:grpSp>
    </p:spTree>
    <p:extLst>
      <p:ext uri="{BB962C8B-B14F-4D97-AF65-F5344CB8AC3E}">
        <p14:creationId xmlns:p14="http://schemas.microsoft.com/office/powerpoint/2010/main" val="311411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35F1635-A230-4143-8E93-C13B9E88E567}"/>
              </a:ext>
            </a:extLst>
          </p:cNvPr>
          <p:cNvPicPr>
            <a:picLocks noChangeAspect="1"/>
          </p:cNvPicPr>
          <p:nvPr/>
        </p:nvPicPr>
        <p:blipFill>
          <a:blip r:embed="rId2"/>
          <a:stretch>
            <a:fillRect/>
          </a:stretch>
        </p:blipFill>
        <p:spPr>
          <a:xfrm>
            <a:off x="843803" y="3743595"/>
            <a:ext cx="2451282" cy="1922228"/>
          </a:xfrm>
          <a:prstGeom prst="rect">
            <a:avLst/>
          </a:prstGeom>
        </p:spPr>
      </p:pic>
      <p:pic>
        <p:nvPicPr>
          <p:cNvPr id="7" name="Afbeelding 6" descr="Artboard 1@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OEFENING 9: DISCO</a:t>
            </a:r>
          </a:p>
        </p:txBody>
      </p:sp>
      <p:sp>
        <p:nvSpPr>
          <p:cNvPr id="11" name="Ondertitel 2"/>
          <p:cNvSpPr>
            <a:spLocks noGrp="1"/>
          </p:cNvSpPr>
          <p:nvPr>
            <p:ph type="subTitle" idx="1"/>
          </p:nvPr>
        </p:nvSpPr>
        <p:spPr>
          <a:xfrm>
            <a:off x="1238250" y="1560867"/>
            <a:ext cx="7429500" cy="2178429"/>
          </a:xfrm>
        </p:spPr>
        <p:txBody>
          <a:bodyPr>
            <a:normAutofit fontScale="85000" lnSpcReduction="20000"/>
          </a:bodyPr>
          <a:lstStyle/>
          <a:p>
            <a:r>
              <a:rPr lang="nl-BE" sz="3100" dirty="0">
                <a:latin typeface="Rockwell"/>
                <a:cs typeface="Rockwell"/>
              </a:rPr>
              <a:t>Laat de hele tijd willekeurige </a:t>
            </a:r>
            <a:r>
              <a:rPr lang="nl-BE" sz="3100" dirty="0" err="1">
                <a:latin typeface="Rockwell"/>
                <a:cs typeface="Rockwell"/>
              </a:rPr>
              <a:t>LED’s</a:t>
            </a:r>
            <a:r>
              <a:rPr lang="nl-BE" sz="3100" dirty="0">
                <a:latin typeface="Rockwell"/>
                <a:cs typeface="Rockwell"/>
              </a:rPr>
              <a:t> branden op de </a:t>
            </a:r>
            <a:r>
              <a:rPr lang="nl-BE" sz="3100" dirty="0" err="1">
                <a:latin typeface="Rockwell"/>
                <a:cs typeface="Rockwell"/>
              </a:rPr>
              <a:t>micro:bit</a:t>
            </a:r>
            <a:r>
              <a:rPr lang="nl-BE" sz="3100" dirty="0">
                <a:latin typeface="Rockwell"/>
                <a:cs typeface="Rockwell"/>
              </a:rPr>
              <a:t>.</a:t>
            </a:r>
          </a:p>
          <a:p>
            <a:r>
              <a:rPr lang="nl-BE" sz="3100" dirty="0">
                <a:latin typeface="Rockwell"/>
                <a:cs typeface="Rockwell"/>
              </a:rPr>
              <a:t>De LED-lampjes kan je doen oplichten met behulp van x- en y-coördinaten. </a:t>
            </a:r>
          </a:p>
          <a:p>
            <a:r>
              <a:rPr lang="nl-BE" sz="3100" dirty="0">
                <a:latin typeface="Rockwell"/>
                <a:cs typeface="Rockwell"/>
              </a:rPr>
              <a:t>Het punt (0,0) ligt in de linkerbovenhoek. De x- en y-waarden lopen van 0 tot en met 4.</a:t>
            </a: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4"/>
          <a:stretch>
            <a:fillRect/>
          </a:stretch>
        </p:blipFill>
        <p:spPr>
          <a:xfrm rot="10800000">
            <a:off x="0" y="4700410"/>
            <a:ext cx="2160000" cy="2160000"/>
          </a:xfrm>
          <a:prstGeom prst="rect">
            <a:avLst/>
          </a:prstGeom>
        </p:spPr>
      </p:pic>
      <p:pic>
        <p:nvPicPr>
          <p:cNvPr id="9" name="Afbeelding 8">
            <a:extLst>
              <a:ext uri="{FF2B5EF4-FFF2-40B4-BE49-F238E27FC236}">
                <a16:creationId xmlns:a16="http://schemas.microsoft.com/office/drawing/2014/main" id="{09F023FE-E8E9-4427-B046-7AB892443432}"/>
              </a:ext>
            </a:extLst>
          </p:cNvPr>
          <p:cNvPicPr>
            <a:picLocks noChangeAspect="1"/>
          </p:cNvPicPr>
          <p:nvPr/>
        </p:nvPicPr>
        <p:blipFill>
          <a:blip r:embed="rId5"/>
          <a:stretch>
            <a:fillRect/>
          </a:stretch>
        </p:blipFill>
        <p:spPr>
          <a:xfrm>
            <a:off x="3213603" y="4007392"/>
            <a:ext cx="6314163" cy="1386036"/>
          </a:xfrm>
          <a:prstGeom prst="rect">
            <a:avLst/>
          </a:prstGeom>
        </p:spPr>
      </p:pic>
    </p:spTree>
    <p:extLst>
      <p:ext uri="{BB962C8B-B14F-4D97-AF65-F5344CB8AC3E}">
        <p14:creationId xmlns:p14="http://schemas.microsoft.com/office/powerpoint/2010/main" val="344306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EXTRA OPDRACHTEN</a:t>
            </a:r>
          </a:p>
        </p:txBody>
      </p:sp>
      <p:sp>
        <p:nvSpPr>
          <p:cNvPr id="11" name="Ondertitel 2"/>
          <p:cNvSpPr>
            <a:spLocks noGrp="1"/>
          </p:cNvSpPr>
          <p:nvPr>
            <p:ph type="subTitle" idx="1"/>
          </p:nvPr>
        </p:nvSpPr>
        <p:spPr>
          <a:xfrm>
            <a:off x="1238250" y="1560869"/>
            <a:ext cx="7429500" cy="1051634"/>
          </a:xfrm>
        </p:spPr>
        <p:txBody>
          <a:bodyPr>
            <a:normAutofit/>
          </a:bodyPr>
          <a:lstStyle/>
          <a:p>
            <a:r>
              <a:rPr lang="nl-NL" sz="2800" dirty="0">
                <a:latin typeface="Rockwell"/>
                <a:cs typeface="Rockwell"/>
              </a:rPr>
              <a:t>3 EXTRA OPDRACHTEN:</a:t>
            </a: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sp>
        <p:nvSpPr>
          <p:cNvPr id="12" name="Ondertitel 2">
            <a:extLst>
              <a:ext uri="{FF2B5EF4-FFF2-40B4-BE49-F238E27FC236}">
                <a16:creationId xmlns:a16="http://schemas.microsoft.com/office/drawing/2014/main" id="{3EF7D52E-BCC3-4139-990C-03A2D610AD8B}"/>
              </a:ext>
            </a:extLst>
          </p:cNvPr>
          <p:cNvSpPr txBox="1">
            <a:spLocks/>
          </p:cNvSpPr>
          <p:nvPr/>
        </p:nvSpPr>
        <p:spPr>
          <a:xfrm>
            <a:off x="1895929" y="2612573"/>
            <a:ext cx="6116864" cy="37527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40000"/>
              </a:lnSpc>
              <a:buBlip>
                <a:blip r:embed="rId4"/>
              </a:buBlip>
            </a:pPr>
            <a:r>
              <a:rPr lang="nl-BE" sz="2000" dirty="0">
                <a:latin typeface="Helvetica"/>
                <a:cs typeface="Helvetica"/>
              </a:rPr>
              <a:t>Van voor naar achter, van links naar rechts…</a:t>
            </a:r>
          </a:p>
          <a:p>
            <a:pPr marL="342900" indent="-342900" algn="l">
              <a:lnSpc>
                <a:spcPct val="140000"/>
              </a:lnSpc>
              <a:buBlip>
                <a:blip r:embed="rId4"/>
              </a:buBlip>
            </a:pPr>
            <a:r>
              <a:rPr lang="nl-BE" sz="2000" dirty="0">
                <a:latin typeface="Helvetica"/>
                <a:cs typeface="Helvetica"/>
              </a:rPr>
              <a:t>De vriendschapsmeter</a:t>
            </a:r>
          </a:p>
          <a:p>
            <a:pPr marL="342900" indent="-342900" algn="l">
              <a:lnSpc>
                <a:spcPct val="140000"/>
              </a:lnSpc>
              <a:buBlip>
                <a:blip r:embed="rId4"/>
              </a:buBlip>
            </a:pPr>
            <a:r>
              <a:rPr lang="nl-BE" sz="2000" dirty="0">
                <a:latin typeface="Helvetica"/>
                <a:cs typeface="Helvetica"/>
              </a:rPr>
              <a:t>Spelen met licht</a:t>
            </a:r>
          </a:p>
          <a:p>
            <a:pPr marL="171450" indent="-171450" algn="l">
              <a:lnSpc>
                <a:spcPct val="140000"/>
              </a:lnSpc>
              <a:buFont typeface="Arial"/>
              <a:buChar char="•"/>
            </a:pPr>
            <a:endParaRPr lang="en-GB" sz="2000" dirty="0">
              <a:latin typeface="Helvetica"/>
              <a:cs typeface="Helvetica"/>
            </a:endParaRPr>
          </a:p>
        </p:txBody>
      </p:sp>
    </p:spTree>
    <p:extLst>
      <p:ext uri="{BB962C8B-B14F-4D97-AF65-F5344CB8AC3E}">
        <p14:creationId xmlns:p14="http://schemas.microsoft.com/office/powerpoint/2010/main" val="1110326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BE" sz="3900" b="1" dirty="0">
                <a:latin typeface="Rockwell"/>
                <a:cs typeface="Rockwell"/>
              </a:rPr>
              <a:t>VAN VOOR NAAR ACHTER VAN LINKS NAAR RECHTS…</a:t>
            </a:r>
            <a:endParaRPr lang="nl-NL" sz="3900" b="1" dirty="0">
              <a:latin typeface="Rockwell"/>
              <a:cs typeface="Rockwell"/>
            </a:endParaRPr>
          </a:p>
        </p:txBody>
      </p:sp>
      <p:sp>
        <p:nvSpPr>
          <p:cNvPr id="11" name="Ondertitel 2"/>
          <p:cNvSpPr>
            <a:spLocks noGrp="1"/>
          </p:cNvSpPr>
          <p:nvPr>
            <p:ph type="subTitle" idx="1"/>
          </p:nvPr>
        </p:nvSpPr>
        <p:spPr>
          <a:xfrm>
            <a:off x="1238250" y="1560869"/>
            <a:ext cx="7429500" cy="1051634"/>
          </a:xfrm>
        </p:spPr>
        <p:txBody>
          <a:bodyPr>
            <a:normAutofit fontScale="92500" lnSpcReduction="10000"/>
          </a:bodyPr>
          <a:lstStyle/>
          <a:p>
            <a:r>
              <a:rPr lang="nl-BE" sz="2800" dirty="0">
                <a:latin typeface="Rockwell"/>
                <a:cs typeface="Rockwell"/>
              </a:rPr>
              <a:t>Laat de </a:t>
            </a:r>
            <a:r>
              <a:rPr lang="nl-BE" sz="2800" dirty="0" err="1">
                <a:latin typeface="Rockwell"/>
                <a:cs typeface="Rockwell"/>
              </a:rPr>
              <a:t>micro:bit</a:t>
            </a:r>
            <a:r>
              <a:rPr lang="nl-BE" sz="2800" dirty="0">
                <a:latin typeface="Rockwell"/>
                <a:cs typeface="Rockwell"/>
              </a:rPr>
              <a:t> de richting tonen op het scherm volgens de positie waarin je hem houdt.</a:t>
            </a: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8" name="Google Shape;179;p30">
            <a:extLst>
              <a:ext uri="{FF2B5EF4-FFF2-40B4-BE49-F238E27FC236}">
                <a16:creationId xmlns:a16="http://schemas.microsoft.com/office/drawing/2014/main" id="{2626023E-C51D-4070-806A-672A0982F3D7}"/>
              </a:ext>
            </a:extLst>
          </p:cNvPr>
          <p:cNvPicPr preferRelativeResize="0"/>
          <p:nvPr/>
        </p:nvPicPr>
        <p:blipFill>
          <a:blip r:embed="rId4">
            <a:alphaModFix/>
          </a:blip>
          <a:stretch>
            <a:fillRect/>
          </a:stretch>
        </p:blipFill>
        <p:spPr>
          <a:xfrm>
            <a:off x="1304925" y="2954925"/>
            <a:ext cx="2715810" cy="2046969"/>
          </a:xfrm>
          <a:prstGeom prst="rect">
            <a:avLst/>
          </a:prstGeom>
          <a:noFill/>
          <a:ln>
            <a:noFill/>
          </a:ln>
        </p:spPr>
      </p:pic>
      <p:pic>
        <p:nvPicPr>
          <p:cNvPr id="9" name="Afbeelding 8">
            <a:extLst>
              <a:ext uri="{FF2B5EF4-FFF2-40B4-BE49-F238E27FC236}">
                <a16:creationId xmlns:a16="http://schemas.microsoft.com/office/drawing/2014/main" id="{5C5D95C1-8124-43C1-916C-D78CAA33CCEB}"/>
              </a:ext>
            </a:extLst>
          </p:cNvPr>
          <p:cNvPicPr>
            <a:picLocks noChangeAspect="1"/>
          </p:cNvPicPr>
          <p:nvPr/>
        </p:nvPicPr>
        <p:blipFill>
          <a:blip r:embed="rId5"/>
          <a:stretch>
            <a:fillRect/>
          </a:stretch>
        </p:blipFill>
        <p:spPr>
          <a:xfrm>
            <a:off x="5050908" y="2770181"/>
            <a:ext cx="3616842" cy="3633942"/>
          </a:xfrm>
          <a:prstGeom prst="rect">
            <a:avLst/>
          </a:prstGeom>
        </p:spPr>
      </p:pic>
    </p:spTree>
    <p:extLst>
      <p:ext uri="{BB962C8B-B14F-4D97-AF65-F5344CB8AC3E}">
        <p14:creationId xmlns:p14="http://schemas.microsoft.com/office/powerpoint/2010/main" val="27728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86;p31">
            <a:extLst>
              <a:ext uri="{FF2B5EF4-FFF2-40B4-BE49-F238E27FC236}">
                <a16:creationId xmlns:a16="http://schemas.microsoft.com/office/drawing/2014/main" id="{2B8DC472-AC17-4E3E-A99D-14E2227C61BD}"/>
              </a:ext>
            </a:extLst>
          </p:cNvPr>
          <p:cNvPicPr preferRelativeResize="0"/>
          <p:nvPr/>
        </p:nvPicPr>
        <p:blipFill>
          <a:blip r:embed="rId2">
            <a:alphaModFix/>
          </a:blip>
          <a:stretch>
            <a:fillRect/>
          </a:stretch>
        </p:blipFill>
        <p:spPr>
          <a:xfrm>
            <a:off x="1519657" y="3035749"/>
            <a:ext cx="2741427" cy="1499165"/>
          </a:xfrm>
          <a:prstGeom prst="rect">
            <a:avLst/>
          </a:prstGeom>
          <a:noFill/>
          <a:ln>
            <a:noFill/>
          </a:ln>
        </p:spPr>
      </p:pic>
      <p:pic>
        <p:nvPicPr>
          <p:cNvPr id="7" name="Afbeelding 6" descr="Artboard 1@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VRIENDSCHAPSMETER!</a:t>
            </a:r>
          </a:p>
        </p:txBody>
      </p:sp>
      <p:sp>
        <p:nvSpPr>
          <p:cNvPr id="11" name="Ondertitel 2"/>
          <p:cNvSpPr>
            <a:spLocks noGrp="1"/>
          </p:cNvSpPr>
          <p:nvPr>
            <p:ph type="subTitle" idx="1"/>
          </p:nvPr>
        </p:nvSpPr>
        <p:spPr>
          <a:xfrm>
            <a:off x="1238250" y="1560869"/>
            <a:ext cx="7429500" cy="1130665"/>
          </a:xfrm>
        </p:spPr>
        <p:txBody>
          <a:bodyPr>
            <a:normAutofit fontScale="92500" lnSpcReduction="10000"/>
          </a:bodyPr>
          <a:lstStyle/>
          <a:p>
            <a:r>
              <a:rPr lang="nl-BE" sz="2800" dirty="0">
                <a:latin typeface="Rockwell"/>
                <a:cs typeface="Rockwell"/>
              </a:rPr>
              <a:t>Maak een vriendschapsmeter van de </a:t>
            </a:r>
            <a:r>
              <a:rPr lang="nl-BE" sz="2800" dirty="0" err="1">
                <a:latin typeface="Rockwell"/>
                <a:cs typeface="Rockwell"/>
              </a:rPr>
              <a:t>micro:bit</a:t>
            </a:r>
            <a:r>
              <a:rPr lang="nl-BE" sz="2800" dirty="0">
                <a:latin typeface="Rockwell"/>
                <a:cs typeface="Rockwell"/>
              </a:rPr>
              <a:t>! Laat een willekeurig getal tussen 0 en 100 zien wanneer pin0 wordt aangeraakt.</a:t>
            </a: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4"/>
          <a:stretch>
            <a:fillRect/>
          </a:stretch>
        </p:blipFill>
        <p:spPr>
          <a:xfrm rot="10800000">
            <a:off x="0" y="4700410"/>
            <a:ext cx="2160000" cy="2160000"/>
          </a:xfrm>
          <a:prstGeom prst="rect">
            <a:avLst/>
          </a:prstGeom>
        </p:spPr>
      </p:pic>
      <p:pic>
        <p:nvPicPr>
          <p:cNvPr id="9" name="Afbeelding 8">
            <a:extLst>
              <a:ext uri="{FF2B5EF4-FFF2-40B4-BE49-F238E27FC236}">
                <a16:creationId xmlns:a16="http://schemas.microsoft.com/office/drawing/2014/main" id="{9E0196FE-E6DA-483B-B14E-92AEB7E93C9C}"/>
              </a:ext>
            </a:extLst>
          </p:cNvPr>
          <p:cNvPicPr>
            <a:picLocks noChangeAspect="1"/>
          </p:cNvPicPr>
          <p:nvPr/>
        </p:nvPicPr>
        <p:blipFill>
          <a:blip r:embed="rId5"/>
          <a:stretch>
            <a:fillRect/>
          </a:stretch>
        </p:blipFill>
        <p:spPr>
          <a:xfrm>
            <a:off x="4645235" y="3152348"/>
            <a:ext cx="4453601" cy="3033944"/>
          </a:xfrm>
          <a:prstGeom prst="rect">
            <a:avLst/>
          </a:prstGeom>
        </p:spPr>
      </p:pic>
      <p:sp>
        <p:nvSpPr>
          <p:cNvPr id="13" name="Ondertitel 2">
            <a:extLst>
              <a:ext uri="{FF2B5EF4-FFF2-40B4-BE49-F238E27FC236}">
                <a16:creationId xmlns:a16="http://schemas.microsoft.com/office/drawing/2014/main" id="{F20E254F-76DC-43D6-BF62-C94698F81FC5}"/>
              </a:ext>
            </a:extLst>
          </p:cNvPr>
          <p:cNvSpPr txBox="1">
            <a:spLocks/>
          </p:cNvSpPr>
          <p:nvPr/>
        </p:nvSpPr>
        <p:spPr>
          <a:xfrm>
            <a:off x="1330848" y="4669320"/>
            <a:ext cx="3119044" cy="1846875"/>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40000"/>
              </a:lnSpc>
            </a:pPr>
            <a:r>
              <a:rPr lang="nl-BE" sz="2000" b="1" dirty="0">
                <a:latin typeface="Helvetica"/>
                <a:cs typeface="Helvetica"/>
              </a:rPr>
              <a:t>Tip</a:t>
            </a:r>
            <a:r>
              <a:rPr lang="nl-BE" sz="2000" dirty="0">
                <a:latin typeface="Helvetica"/>
                <a:cs typeface="Helvetica"/>
              </a:rPr>
              <a:t>: De ene persoon legt zijn vinger op de GND, terwijl de andere zijn vinger op Pin0 legt. Als je daarna Pin0 loslaat, zal het cijfer verschijnen.</a:t>
            </a:r>
          </a:p>
          <a:p>
            <a:pPr algn="l">
              <a:lnSpc>
                <a:spcPct val="140000"/>
              </a:lnSpc>
            </a:pPr>
            <a:endParaRPr lang="nl-BE" sz="2000" dirty="0">
              <a:latin typeface="Helvetica"/>
              <a:cs typeface="Helvetica"/>
            </a:endParaRPr>
          </a:p>
          <a:p>
            <a:pPr algn="l">
              <a:lnSpc>
                <a:spcPct val="140000"/>
              </a:lnSpc>
            </a:pPr>
            <a:endParaRPr lang="nl-BE" sz="2000" dirty="0">
              <a:latin typeface="Helvetica"/>
              <a:cs typeface="Helvetica"/>
            </a:endParaRPr>
          </a:p>
          <a:p>
            <a:pPr algn="l">
              <a:lnSpc>
                <a:spcPct val="140000"/>
              </a:lnSpc>
            </a:pPr>
            <a:endParaRPr lang="en-GB" sz="2000" dirty="0">
              <a:latin typeface="Helvetica"/>
              <a:cs typeface="Helvetica"/>
            </a:endParaRPr>
          </a:p>
        </p:txBody>
      </p:sp>
    </p:spTree>
    <p:extLst>
      <p:ext uri="{BB962C8B-B14F-4D97-AF65-F5344CB8AC3E}">
        <p14:creationId xmlns:p14="http://schemas.microsoft.com/office/powerpoint/2010/main" val="107956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SPELEN MET LICHT</a:t>
            </a:r>
          </a:p>
        </p:txBody>
      </p:sp>
      <p:sp>
        <p:nvSpPr>
          <p:cNvPr id="11" name="Ondertitel 2"/>
          <p:cNvSpPr>
            <a:spLocks noGrp="1"/>
          </p:cNvSpPr>
          <p:nvPr>
            <p:ph type="subTitle" idx="1"/>
          </p:nvPr>
        </p:nvSpPr>
        <p:spPr>
          <a:xfrm>
            <a:off x="1238250" y="1560868"/>
            <a:ext cx="7429500" cy="1929606"/>
          </a:xfrm>
        </p:spPr>
        <p:txBody>
          <a:bodyPr>
            <a:normAutofit fontScale="92500" lnSpcReduction="10000"/>
          </a:bodyPr>
          <a:lstStyle/>
          <a:p>
            <a:r>
              <a:rPr lang="nl-BE" sz="2800" dirty="0">
                <a:latin typeface="Rockwell"/>
                <a:cs typeface="Rockwell"/>
              </a:rPr>
              <a:t>Laat een figuur op de </a:t>
            </a:r>
            <a:r>
              <a:rPr lang="nl-BE" sz="2800" dirty="0" err="1">
                <a:latin typeface="Rockwell"/>
                <a:cs typeface="Rockwell"/>
              </a:rPr>
              <a:t>micro:bit</a:t>
            </a:r>
            <a:r>
              <a:rPr lang="nl-BE" sz="2800" dirty="0">
                <a:latin typeface="Rockwell"/>
                <a:cs typeface="Rockwell"/>
              </a:rPr>
              <a:t> verschijnen en verminder de helderheid als je op knop A drukt. Als je op knop B drukt, moet de figuur weg zijn van het scherm.</a:t>
            </a:r>
          </a:p>
          <a:p>
            <a:r>
              <a:rPr lang="nl-BE" sz="2800" dirty="0">
                <a:latin typeface="Rockwell"/>
                <a:cs typeface="Rockwell"/>
              </a:rPr>
              <a:t>(waarde helderheid tussen 0-255)</a:t>
            </a:r>
          </a:p>
          <a:p>
            <a:endParaRPr lang="nl-BE" sz="2800" dirty="0">
              <a:latin typeface="Rockwell"/>
              <a:cs typeface="Rockwell"/>
            </a:endParaRPr>
          </a:p>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8" name="Afbeelding 7">
            <a:extLst>
              <a:ext uri="{FF2B5EF4-FFF2-40B4-BE49-F238E27FC236}">
                <a16:creationId xmlns:a16="http://schemas.microsoft.com/office/drawing/2014/main" id="{D971B139-6433-4D8B-A71B-0BE3689D33AE}"/>
              </a:ext>
            </a:extLst>
          </p:cNvPr>
          <p:cNvPicPr>
            <a:picLocks noChangeAspect="1"/>
          </p:cNvPicPr>
          <p:nvPr/>
        </p:nvPicPr>
        <p:blipFill>
          <a:blip r:embed="rId4"/>
          <a:stretch>
            <a:fillRect/>
          </a:stretch>
        </p:blipFill>
        <p:spPr>
          <a:xfrm>
            <a:off x="1491580" y="3921569"/>
            <a:ext cx="6965156" cy="1929606"/>
          </a:xfrm>
          <a:prstGeom prst="rect">
            <a:avLst/>
          </a:prstGeom>
        </p:spPr>
      </p:pic>
    </p:spTree>
    <p:extLst>
      <p:ext uri="{BB962C8B-B14F-4D97-AF65-F5344CB8AC3E}">
        <p14:creationId xmlns:p14="http://schemas.microsoft.com/office/powerpoint/2010/main" val="225363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hlinkClick r:id="rId2"/>
            <a:extLst>
              <a:ext uri="{FF2B5EF4-FFF2-40B4-BE49-F238E27FC236}">
                <a16:creationId xmlns:a16="http://schemas.microsoft.com/office/drawing/2014/main" id="{BBC62043-4577-41FA-8E6C-2C4FA32AF57D}"/>
              </a:ext>
            </a:extLst>
          </p:cNvPr>
          <p:cNvPicPr>
            <a:picLocks noChangeAspect="1"/>
          </p:cNvPicPr>
          <p:nvPr/>
        </p:nvPicPr>
        <p:blipFill>
          <a:blip r:embed="rId3"/>
          <a:stretch>
            <a:fillRect/>
          </a:stretch>
        </p:blipFill>
        <p:spPr>
          <a:xfrm>
            <a:off x="0" y="2011562"/>
            <a:ext cx="9906000" cy="4846438"/>
          </a:xfrm>
          <a:prstGeom prst="rect">
            <a:avLst/>
          </a:prstGeom>
        </p:spPr>
      </p:pic>
      <p:pic>
        <p:nvPicPr>
          <p:cNvPr id="7" name="Afbeelding 6" descr="Artboard 1@2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INSPIRATIE: MICROBIT.ORG</a:t>
            </a:r>
          </a:p>
        </p:txBody>
      </p:sp>
    </p:spTree>
    <p:extLst>
      <p:ext uri="{BB962C8B-B14F-4D97-AF65-F5344CB8AC3E}">
        <p14:creationId xmlns:p14="http://schemas.microsoft.com/office/powerpoint/2010/main" val="1843142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0;p21">
            <a:extLst>
              <a:ext uri="{FF2B5EF4-FFF2-40B4-BE49-F238E27FC236}">
                <a16:creationId xmlns:a16="http://schemas.microsoft.com/office/drawing/2014/main" id="{65BEB783-5783-2952-DE08-2AE8C9AE1845}"/>
              </a:ext>
            </a:extLst>
          </p:cNvPr>
          <p:cNvPicPr preferRelativeResize="0"/>
          <p:nvPr/>
        </p:nvPicPr>
        <p:blipFill>
          <a:blip r:embed="rId2">
            <a:alphaModFix/>
          </a:blip>
          <a:stretch>
            <a:fillRect/>
          </a:stretch>
        </p:blipFill>
        <p:spPr>
          <a:xfrm>
            <a:off x="1778590" y="4036984"/>
            <a:ext cx="3841980" cy="2161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oogle Shape;101;p18">
            <a:extLst>
              <a:ext uri="{FF2B5EF4-FFF2-40B4-BE49-F238E27FC236}">
                <a16:creationId xmlns:a16="http://schemas.microsoft.com/office/drawing/2014/main" id="{C964E06F-507A-4130-A6E0-D82E41B4A18D}"/>
              </a:ext>
            </a:extLst>
          </p:cNvPr>
          <p:cNvPicPr preferRelativeResize="0"/>
          <p:nvPr/>
        </p:nvPicPr>
        <p:blipFill>
          <a:blip r:embed="rId3">
            <a:alphaModFix/>
          </a:blip>
          <a:stretch>
            <a:fillRect/>
          </a:stretch>
        </p:blipFill>
        <p:spPr>
          <a:xfrm>
            <a:off x="742949" y="1676993"/>
            <a:ext cx="3758817" cy="2507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descr="Artboard 1@2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INSPIRATIE</a:t>
            </a: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5"/>
          <a:stretch>
            <a:fillRect/>
          </a:stretch>
        </p:blipFill>
        <p:spPr>
          <a:xfrm rot="10800000">
            <a:off x="0" y="4700410"/>
            <a:ext cx="2160000" cy="2160000"/>
          </a:xfrm>
          <a:prstGeom prst="rect">
            <a:avLst/>
          </a:prstGeom>
        </p:spPr>
      </p:pic>
      <p:pic>
        <p:nvPicPr>
          <p:cNvPr id="2" name="Google Shape;107;p19">
            <a:extLst>
              <a:ext uri="{FF2B5EF4-FFF2-40B4-BE49-F238E27FC236}">
                <a16:creationId xmlns:a16="http://schemas.microsoft.com/office/drawing/2014/main" id="{BBC25997-6B28-D840-6816-2BAC64AD306D}"/>
              </a:ext>
            </a:extLst>
          </p:cNvPr>
          <p:cNvPicPr preferRelativeResize="0"/>
          <p:nvPr/>
        </p:nvPicPr>
        <p:blipFill>
          <a:blip r:embed="rId6">
            <a:alphaModFix/>
          </a:blip>
          <a:stretch>
            <a:fillRect/>
          </a:stretch>
        </p:blipFill>
        <p:spPr>
          <a:xfrm>
            <a:off x="4807331" y="1772539"/>
            <a:ext cx="3881056" cy="2181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Google Shape;113;p20">
            <a:extLst>
              <a:ext uri="{FF2B5EF4-FFF2-40B4-BE49-F238E27FC236}">
                <a16:creationId xmlns:a16="http://schemas.microsoft.com/office/drawing/2014/main" id="{50AC6472-785F-3D5F-9435-FE95B99605D8}"/>
              </a:ext>
            </a:extLst>
          </p:cNvPr>
          <p:cNvPicPr preferRelativeResize="0"/>
          <p:nvPr/>
        </p:nvPicPr>
        <p:blipFill>
          <a:blip r:embed="rId7">
            <a:alphaModFix/>
          </a:blip>
          <a:stretch>
            <a:fillRect/>
          </a:stretch>
        </p:blipFill>
        <p:spPr>
          <a:xfrm>
            <a:off x="5773352" y="3786513"/>
            <a:ext cx="3549407" cy="2662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6840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38;p24">
            <a:extLst>
              <a:ext uri="{FF2B5EF4-FFF2-40B4-BE49-F238E27FC236}">
                <a16:creationId xmlns:a16="http://schemas.microsoft.com/office/drawing/2014/main" id="{7DDC19D3-BF24-B4BB-5DF1-07AF58567717}"/>
              </a:ext>
            </a:extLst>
          </p:cNvPr>
          <p:cNvPicPr preferRelativeResize="0"/>
          <p:nvPr/>
        </p:nvPicPr>
        <p:blipFill>
          <a:blip r:embed="rId2">
            <a:alphaModFix/>
          </a:blip>
          <a:stretch>
            <a:fillRect/>
          </a:stretch>
        </p:blipFill>
        <p:spPr>
          <a:xfrm>
            <a:off x="6542042" y="3903174"/>
            <a:ext cx="3126226" cy="2838351"/>
          </a:xfrm>
          <a:prstGeom prst="rect">
            <a:avLst/>
          </a:prstGeom>
          <a:noFill/>
          <a:ln>
            <a:noFill/>
          </a:ln>
        </p:spPr>
      </p:pic>
      <p:pic>
        <p:nvPicPr>
          <p:cNvPr id="6" name="Google Shape;126;p22">
            <a:extLst>
              <a:ext uri="{FF2B5EF4-FFF2-40B4-BE49-F238E27FC236}">
                <a16:creationId xmlns:a16="http://schemas.microsoft.com/office/drawing/2014/main" id="{A909D818-11CB-430A-AEE7-138E0EA8949F}"/>
              </a:ext>
            </a:extLst>
          </p:cNvPr>
          <p:cNvPicPr preferRelativeResize="0"/>
          <p:nvPr/>
        </p:nvPicPr>
        <p:blipFill>
          <a:blip r:embed="rId3">
            <a:alphaModFix/>
          </a:blip>
          <a:stretch>
            <a:fillRect/>
          </a:stretch>
        </p:blipFill>
        <p:spPr>
          <a:xfrm>
            <a:off x="607785" y="1841601"/>
            <a:ext cx="3310986" cy="2342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descr="Artboard 1@2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INSPIRATIE</a:t>
            </a: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5"/>
          <a:stretch>
            <a:fillRect/>
          </a:stretch>
        </p:blipFill>
        <p:spPr>
          <a:xfrm rot="10800000">
            <a:off x="0" y="4700410"/>
            <a:ext cx="2160000" cy="2160000"/>
          </a:xfrm>
          <a:prstGeom prst="rect">
            <a:avLst/>
          </a:prstGeom>
        </p:spPr>
      </p:pic>
      <p:pic>
        <p:nvPicPr>
          <p:cNvPr id="2" name="Google Shape;132;p23">
            <a:extLst>
              <a:ext uri="{FF2B5EF4-FFF2-40B4-BE49-F238E27FC236}">
                <a16:creationId xmlns:a16="http://schemas.microsoft.com/office/drawing/2014/main" id="{990B2D06-5CBC-F41C-A75F-FAAA21C37D16}"/>
              </a:ext>
            </a:extLst>
          </p:cNvPr>
          <p:cNvPicPr preferRelativeResize="0"/>
          <p:nvPr/>
        </p:nvPicPr>
        <p:blipFill rotWithShape="1">
          <a:blip r:embed="rId6">
            <a:alphaModFix/>
          </a:blip>
          <a:srcRect t="13744" b="12207"/>
          <a:stretch/>
        </p:blipFill>
        <p:spPr>
          <a:xfrm>
            <a:off x="4646690" y="1723229"/>
            <a:ext cx="4217914" cy="2342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oogle Shape;144;p25">
            <a:extLst>
              <a:ext uri="{FF2B5EF4-FFF2-40B4-BE49-F238E27FC236}">
                <a16:creationId xmlns:a16="http://schemas.microsoft.com/office/drawing/2014/main" id="{08A0508A-FD20-B477-4905-346BAD28014C}"/>
              </a:ext>
            </a:extLst>
          </p:cNvPr>
          <p:cNvPicPr preferRelativeResize="0"/>
          <p:nvPr/>
        </p:nvPicPr>
        <p:blipFill>
          <a:blip r:embed="rId7">
            <a:alphaModFix/>
          </a:blip>
          <a:stretch>
            <a:fillRect/>
          </a:stretch>
        </p:blipFill>
        <p:spPr>
          <a:xfrm>
            <a:off x="2411110" y="4232377"/>
            <a:ext cx="3615071" cy="2342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6672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WAT VOND JIJ ERVAN?</a:t>
            </a: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14" name="Picture 4">
            <a:extLst>
              <a:ext uri="{FF2B5EF4-FFF2-40B4-BE49-F238E27FC236}">
                <a16:creationId xmlns:a16="http://schemas.microsoft.com/office/drawing/2014/main" id="{D499850B-DC07-4430-BF2C-65839E2468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483601" y="16257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a:extLst>
              <a:ext uri="{FF2B5EF4-FFF2-40B4-BE49-F238E27FC236}">
                <a16:creationId xmlns:a16="http://schemas.microsoft.com/office/drawing/2014/main" id="{00AD2FEA-648E-4405-B2CC-52B3BB9CD6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636001" y="17781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4">
            <a:extLst>
              <a:ext uri="{FF2B5EF4-FFF2-40B4-BE49-F238E27FC236}">
                <a16:creationId xmlns:a16="http://schemas.microsoft.com/office/drawing/2014/main" id="{FD6734D1-F04B-4FA8-99ED-D6073E54E2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788401" y="19305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4">
            <a:extLst>
              <a:ext uri="{FF2B5EF4-FFF2-40B4-BE49-F238E27FC236}">
                <a16:creationId xmlns:a16="http://schemas.microsoft.com/office/drawing/2014/main" id="{35142F89-908E-4378-A70F-24697C8C95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940801" y="20829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4">
            <a:extLst>
              <a:ext uri="{FF2B5EF4-FFF2-40B4-BE49-F238E27FC236}">
                <a16:creationId xmlns:a16="http://schemas.microsoft.com/office/drawing/2014/main" id="{605E00FB-B7A6-4286-A550-3B257E316C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093201" y="22353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4">
            <a:extLst>
              <a:ext uri="{FF2B5EF4-FFF2-40B4-BE49-F238E27FC236}">
                <a16:creationId xmlns:a16="http://schemas.microsoft.com/office/drawing/2014/main" id="{3D81A561-4E69-435C-9D39-4735B2F22F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245601" y="23877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4">
            <a:extLst>
              <a:ext uri="{FF2B5EF4-FFF2-40B4-BE49-F238E27FC236}">
                <a16:creationId xmlns:a16="http://schemas.microsoft.com/office/drawing/2014/main" id="{6254CB27-E0B8-4823-8A91-E15B74236F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398001" y="25401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4">
            <a:extLst>
              <a:ext uri="{FF2B5EF4-FFF2-40B4-BE49-F238E27FC236}">
                <a16:creationId xmlns:a16="http://schemas.microsoft.com/office/drawing/2014/main" id="{37F3CA2C-6616-42DC-B3AC-D6EC2374B6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550401" y="26925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4">
            <a:extLst>
              <a:ext uri="{FF2B5EF4-FFF2-40B4-BE49-F238E27FC236}">
                <a16:creationId xmlns:a16="http://schemas.microsoft.com/office/drawing/2014/main" id="{18E1D62A-D5B6-4E92-9334-8DA02F4D11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702801" y="28449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4">
            <a:extLst>
              <a:ext uri="{FF2B5EF4-FFF2-40B4-BE49-F238E27FC236}">
                <a16:creationId xmlns:a16="http://schemas.microsoft.com/office/drawing/2014/main" id="{B5C3AAC9-8E0A-4400-B0DE-57D3C0ED69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855201" y="29973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4">
            <a:extLst>
              <a:ext uri="{FF2B5EF4-FFF2-40B4-BE49-F238E27FC236}">
                <a16:creationId xmlns:a16="http://schemas.microsoft.com/office/drawing/2014/main" id="{50319A0B-2EAC-4743-B9C9-21CC6F35DD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2007601" y="31497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4">
            <a:extLst>
              <a:ext uri="{FF2B5EF4-FFF2-40B4-BE49-F238E27FC236}">
                <a16:creationId xmlns:a16="http://schemas.microsoft.com/office/drawing/2014/main" id="{8BBD2BDF-E3D8-489F-9145-0B680EEFF3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2160001" y="3302193"/>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4">
            <a:extLst>
              <a:ext uri="{FF2B5EF4-FFF2-40B4-BE49-F238E27FC236}">
                <a16:creationId xmlns:a16="http://schemas.microsoft.com/office/drawing/2014/main" id="{1DA2696E-C427-4E77-9908-66DD2CA5BD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483601" y="35402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4">
            <a:extLst>
              <a:ext uri="{FF2B5EF4-FFF2-40B4-BE49-F238E27FC236}">
                <a16:creationId xmlns:a16="http://schemas.microsoft.com/office/drawing/2014/main" id="{99E2D56E-2CD6-4D0A-8671-C555C44333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636001" y="36926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4">
            <a:extLst>
              <a:ext uri="{FF2B5EF4-FFF2-40B4-BE49-F238E27FC236}">
                <a16:creationId xmlns:a16="http://schemas.microsoft.com/office/drawing/2014/main" id="{68426EDD-39D0-434D-AC90-812FFBB6EC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788401" y="38450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4">
            <a:extLst>
              <a:ext uri="{FF2B5EF4-FFF2-40B4-BE49-F238E27FC236}">
                <a16:creationId xmlns:a16="http://schemas.microsoft.com/office/drawing/2014/main" id="{8811E31F-5E90-4D53-AFD0-E88EC658CE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940801" y="39974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4">
            <a:extLst>
              <a:ext uri="{FF2B5EF4-FFF2-40B4-BE49-F238E27FC236}">
                <a16:creationId xmlns:a16="http://schemas.microsoft.com/office/drawing/2014/main" id="{2938B86E-E2DA-4438-A121-C838EDBADF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093201" y="41498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4">
            <a:extLst>
              <a:ext uri="{FF2B5EF4-FFF2-40B4-BE49-F238E27FC236}">
                <a16:creationId xmlns:a16="http://schemas.microsoft.com/office/drawing/2014/main" id="{CB17E7D8-2A49-4079-92DA-C98F85584C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245601" y="43022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4">
            <a:extLst>
              <a:ext uri="{FF2B5EF4-FFF2-40B4-BE49-F238E27FC236}">
                <a16:creationId xmlns:a16="http://schemas.microsoft.com/office/drawing/2014/main" id="{D66664AD-6BA1-4658-BD05-60A0CE24A3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398001" y="44546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4" name="Picture 4">
            <a:extLst>
              <a:ext uri="{FF2B5EF4-FFF2-40B4-BE49-F238E27FC236}">
                <a16:creationId xmlns:a16="http://schemas.microsoft.com/office/drawing/2014/main" id="{E6BF63BA-101A-4C33-A353-E5522C0D83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550401" y="46070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5" name="Picture 4">
            <a:extLst>
              <a:ext uri="{FF2B5EF4-FFF2-40B4-BE49-F238E27FC236}">
                <a16:creationId xmlns:a16="http://schemas.microsoft.com/office/drawing/2014/main" id="{1E5837D4-F740-4219-9C17-B002EAF5D2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702801" y="47594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6" name="Picture 4">
            <a:extLst>
              <a:ext uri="{FF2B5EF4-FFF2-40B4-BE49-F238E27FC236}">
                <a16:creationId xmlns:a16="http://schemas.microsoft.com/office/drawing/2014/main" id="{E373B996-EA70-45D2-AD19-373F223E5B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1855201" y="49118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4">
            <a:extLst>
              <a:ext uri="{FF2B5EF4-FFF2-40B4-BE49-F238E27FC236}">
                <a16:creationId xmlns:a16="http://schemas.microsoft.com/office/drawing/2014/main" id="{0805BAF3-C268-4816-BA80-79C39E1D66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2007601" y="50642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 name="Picture 4">
            <a:extLst>
              <a:ext uri="{FF2B5EF4-FFF2-40B4-BE49-F238E27FC236}">
                <a16:creationId xmlns:a16="http://schemas.microsoft.com/office/drawing/2014/main" id="{CC9CA8EC-B014-4DC4-A946-5003906BD5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891" t="44584" r="45078" b="43194"/>
          <a:stretch/>
        </p:blipFill>
        <p:spPr bwMode="auto">
          <a:xfrm>
            <a:off x="2160001" y="5216696"/>
            <a:ext cx="857250" cy="838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3">
            <a:extLst>
              <a:ext uri="{FF2B5EF4-FFF2-40B4-BE49-F238E27FC236}">
                <a16:creationId xmlns:a16="http://schemas.microsoft.com/office/drawing/2014/main" id="{CBEA3D4A-5B67-4D72-85A0-D7DED3FEE7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187" t="10417" r="20468" b="13472"/>
          <a:stretch/>
        </p:blipFill>
        <p:spPr bwMode="auto">
          <a:xfrm>
            <a:off x="3644940" y="2001956"/>
            <a:ext cx="5560427" cy="41513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933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BE" sz="3900" b="1" dirty="0">
                <a:latin typeface="Rockwell"/>
                <a:cs typeface="Rockwell"/>
              </a:rPr>
              <a:t>WAT IS MICRO:BIT?</a:t>
            </a:r>
            <a:endParaRPr lang="nl-NL" sz="3900" b="1" dirty="0">
              <a:latin typeface="Rockwell"/>
              <a:cs typeface="Rockwell"/>
            </a:endParaRPr>
          </a:p>
        </p:txBody>
      </p:sp>
      <p:sp>
        <p:nvSpPr>
          <p:cNvPr id="11" name="Ondertitel 2"/>
          <p:cNvSpPr>
            <a:spLocks noGrp="1"/>
          </p:cNvSpPr>
          <p:nvPr>
            <p:ph type="subTitle" idx="1"/>
          </p:nvPr>
        </p:nvSpPr>
        <p:spPr>
          <a:xfrm>
            <a:off x="1238250" y="1560869"/>
            <a:ext cx="7429500" cy="1051634"/>
          </a:xfrm>
        </p:spPr>
        <p:txBody>
          <a:bodyPr>
            <a:normAutofit/>
          </a:bodyPr>
          <a:lstStyle/>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sp>
        <p:nvSpPr>
          <p:cNvPr id="12" name="Ondertitel 2">
            <a:extLst>
              <a:ext uri="{FF2B5EF4-FFF2-40B4-BE49-F238E27FC236}">
                <a16:creationId xmlns:a16="http://schemas.microsoft.com/office/drawing/2014/main" id="{3EF7D52E-BCC3-4139-990C-03A2D610AD8B}"/>
              </a:ext>
            </a:extLst>
          </p:cNvPr>
          <p:cNvSpPr txBox="1">
            <a:spLocks/>
          </p:cNvSpPr>
          <p:nvPr/>
        </p:nvSpPr>
        <p:spPr>
          <a:xfrm>
            <a:off x="1895929" y="2612573"/>
            <a:ext cx="6116864" cy="37527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40000"/>
              </a:lnSpc>
              <a:buBlip>
                <a:blip r:embed="rId4"/>
              </a:buBlip>
            </a:pPr>
            <a:r>
              <a:rPr lang="nl-BE" sz="2000" dirty="0">
                <a:latin typeface="Helvetica"/>
                <a:cs typeface="Helvetica"/>
              </a:rPr>
              <a:t>De </a:t>
            </a:r>
            <a:r>
              <a:rPr lang="nl-BE" sz="2000" dirty="0" err="1">
                <a:latin typeface="Helvetica"/>
                <a:cs typeface="Helvetica"/>
              </a:rPr>
              <a:t>Micro:Bit</a:t>
            </a:r>
            <a:r>
              <a:rPr lang="nl-BE" sz="2000" dirty="0">
                <a:latin typeface="Helvetica"/>
                <a:cs typeface="Helvetica"/>
              </a:rPr>
              <a:t> is een kleine computer die ontwikkeld werd door de BBC in Engeland om kinderen te leren programmeren en de mogelijkheden van elektronica te leren ontdekken.</a:t>
            </a:r>
          </a:p>
          <a:p>
            <a:pPr marL="171450" indent="-171450" algn="l">
              <a:lnSpc>
                <a:spcPct val="140000"/>
              </a:lnSpc>
              <a:buFont typeface="Arial"/>
              <a:buChar char="•"/>
            </a:pPr>
            <a:endParaRPr lang="en-GB" sz="2000" dirty="0">
              <a:latin typeface="Helvetica"/>
              <a:cs typeface="Helvetica"/>
            </a:endParaRPr>
          </a:p>
        </p:txBody>
      </p:sp>
    </p:spTree>
    <p:extLst>
      <p:ext uri="{BB962C8B-B14F-4D97-AF65-F5344CB8AC3E}">
        <p14:creationId xmlns:p14="http://schemas.microsoft.com/office/powerpoint/2010/main" val="1272177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ea typeface="Rockwell"/>
                <a:cs typeface="Rockwell"/>
                <a:sym typeface="Rockwell"/>
              </a:rPr>
              <a:t>FOTO!</a:t>
            </a:r>
            <a:endParaRPr lang="nl-NL" sz="3900" b="1"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pic>
        <p:nvPicPr>
          <p:cNvPr id="8" name="Graphic 7" descr="Camera met effen opvulling">
            <a:extLst>
              <a:ext uri="{FF2B5EF4-FFF2-40B4-BE49-F238E27FC236}">
                <a16:creationId xmlns:a16="http://schemas.microsoft.com/office/drawing/2014/main" id="{48D6C900-A632-5A36-6E58-9F61D870C00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rot="1030094">
            <a:off x="6918321" y="721087"/>
            <a:ext cx="1754359" cy="1754359"/>
          </a:xfrm>
          <a:prstGeom prst="rect">
            <a:avLst/>
          </a:prstGeom>
        </p:spPr>
      </p:pic>
      <p:sp>
        <p:nvSpPr>
          <p:cNvPr id="9" name="Titel 1">
            <a:extLst>
              <a:ext uri="{FF2B5EF4-FFF2-40B4-BE49-F238E27FC236}">
                <a16:creationId xmlns:a16="http://schemas.microsoft.com/office/drawing/2014/main" id="{7A26D872-C3E0-0A72-B073-9EE2158A36CE}"/>
              </a:ext>
            </a:extLst>
          </p:cNvPr>
          <p:cNvSpPr txBox="1">
            <a:spLocks/>
          </p:cNvSpPr>
          <p:nvPr/>
        </p:nvSpPr>
        <p:spPr>
          <a:xfrm>
            <a:off x="3028648" y="4897743"/>
            <a:ext cx="3848705" cy="10800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sz="3200" b="1" dirty="0">
                <a:solidFill>
                  <a:srgbClr val="339C37"/>
                </a:solidFill>
                <a:latin typeface="Fira Sans" panose="020B0503050000020004" pitchFamily="34" charset="0"/>
                <a:ea typeface="Fira Sans" panose="020B0503050000020004" pitchFamily="34" charset="0"/>
                <a:cs typeface="+mn-cs"/>
                <a:hlinkClick r:id="rId6">
                  <a:extLst>
                    <a:ext uri="{A12FA001-AC4F-418D-AE19-62706E023703}">
                      <ahyp:hlinkClr xmlns:ahyp="http://schemas.microsoft.com/office/drawing/2018/hyperlinkcolor" val="tx"/>
                    </a:ext>
                  </a:extLst>
                </a:hlinkClick>
              </a:rPr>
              <a:t>www.codecity.gent  </a:t>
            </a:r>
            <a:br>
              <a:rPr lang="nl-BE" sz="3200" b="1" i="1" dirty="0">
                <a:latin typeface="Fira Sans" panose="020B0503050000020004" pitchFamily="34" charset="0"/>
                <a:ea typeface="Fira Sans" panose="020B0503050000020004" pitchFamily="34" charset="0"/>
                <a:cs typeface="+mn-cs"/>
                <a:hlinkClick r:id="rId6">
                  <a:extLst>
                    <a:ext uri="{A12FA001-AC4F-418D-AE19-62706E023703}">
                      <ahyp:hlinkClr xmlns:ahyp="http://schemas.microsoft.com/office/drawing/2018/hyperlinkcolor" val="tx"/>
                    </a:ext>
                  </a:extLst>
                </a:hlinkClick>
              </a:rPr>
            </a:br>
            <a:endParaRPr lang="nl-BE" sz="3200" i="1" dirty="0">
              <a:latin typeface="Fira Sans" panose="020B0503050000020004" pitchFamily="34" charset="0"/>
              <a:ea typeface="Fira Sans" panose="020B0503050000020004" pitchFamily="34" charset="0"/>
              <a:cs typeface="+mn-cs"/>
            </a:endParaRPr>
          </a:p>
        </p:txBody>
      </p:sp>
      <p:pic>
        <p:nvPicPr>
          <p:cNvPr id="12" name="Afbeelding 11" descr="Afbeelding met tekst, speelgoed&#10;&#10;Automatisch gegenereerde beschrijving">
            <a:extLst>
              <a:ext uri="{FF2B5EF4-FFF2-40B4-BE49-F238E27FC236}">
                <a16:creationId xmlns:a16="http://schemas.microsoft.com/office/drawing/2014/main" id="{94FBFE3E-6E91-1A5C-7821-83E77B128C4D}"/>
              </a:ext>
            </a:extLst>
          </p:cNvPr>
          <p:cNvPicPr>
            <a:picLocks noChangeAspect="1"/>
          </p:cNvPicPr>
          <p:nvPr/>
        </p:nvPicPr>
        <p:blipFill>
          <a:blip r:embed="rId7"/>
          <a:stretch>
            <a:fillRect/>
          </a:stretch>
        </p:blipFill>
        <p:spPr>
          <a:xfrm>
            <a:off x="3616004" y="2277611"/>
            <a:ext cx="2673992" cy="2705450"/>
          </a:xfrm>
          <a:prstGeom prst="rect">
            <a:avLst/>
          </a:prstGeom>
        </p:spPr>
      </p:pic>
    </p:spTree>
    <p:extLst>
      <p:ext uri="{BB962C8B-B14F-4D97-AF65-F5344CB8AC3E}">
        <p14:creationId xmlns:p14="http://schemas.microsoft.com/office/powerpoint/2010/main" val="412873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83;p15" descr="De Micro:Bit is een kleine computer die speciaal ontwikkeld is voor kinderen om te leren programmeren en de mogelijkheden van elektronica te ontdekken.&#10;--&#10;Facebook: https://www.facebook.com/skillsdojo.tv/&#10;Instagram: https://www.instagram.com/skills_dojo/&#10;Twitter: https://twitter.com/skills_dojo &#10;Meer op: https://www.skillsdojo.nl&#10;--&#10;Op internet staan al een heleboel leuke voorbeelden van wat je ermee kan maken. &#10;&#10;Bijvoorbeeld:&#10;* muziekinstrumenten (gitaar)&#10;* robots bouwen&#10;* een alarm voor je kamer mee maken&#10;&#10;pff teveel op om te noemen eigenlijk...&#10;&#10;Nou, wat zit er allemaal op en in de Microbit:&#10;&#10;Als je naar de voorkant kijkt zie je 2 knoppen, A en B, die je zelf kunt programmeren om te doen wat jij wilt. &#10;&#10;De koperen rand onderin kun je gebruiken om andere dingen via clips en kabels aan te sluiten. &#10;&#10;En aan de voorkant zitten ook nog 25 kleine Led lampjes.&#10;&#10;Aan de andere kant zit&#10;    •    de batterij aansluiting&#10;    •    een usb aansluiting (voor bijvoorbeeld de aansluiting met een laptop of een powerbank op aan te sluiten)&#10;    •    een bluetooth antenne (voor een draadloze verbinding met bv je telefoon)&#10;    •    een digitaal kompas (zodat de microbit weet welke kant hij op wijst&#10;    •    een bewegingssensor (of accelerometer: daarmee kan beweging zoals schudden of snelheid gemeten worden)&#10;    •    een reset knop om de microbit weer helemaal op 0 te zetten &#10;&#10;En de microprocessor: het hart van de computer. &#10;&#10;Er zijn verschillende online omgevingen beschikbaar om de Microbit te programmeren. Je kunt een programma schrijven met blokjes code (een beetje zoals Scratch) maar ook echt programmeren in Javascript of Python. Twee verschillende programmeertalen. &#10;&#10;De Micro:Bit is dus een kleine computer waarmee je kunt leren programmeren en allemaal leuke elektronische projecten kunt maken." title="Wat is de micro:bit? (uitgelegd in 2 minuten)">
            <a:hlinkClick r:id="rId2"/>
            <a:extLst>
              <a:ext uri="{FF2B5EF4-FFF2-40B4-BE49-F238E27FC236}">
                <a16:creationId xmlns:a16="http://schemas.microsoft.com/office/drawing/2014/main" id="{ED17B5DB-5A02-4CAC-ADBA-338093E81AFC}"/>
              </a:ext>
            </a:extLst>
          </p:cNvPr>
          <p:cNvPicPr preferRelativeResize="0">
            <a:picLocks noChangeAspect="1"/>
          </p:cNvPicPr>
          <p:nvPr/>
        </p:nvPicPr>
        <p:blipFill rotWithShape="1">
          <a:blip r:embed="rId3">
            <a:alphaModFix/>
          </a:blip>
          <a:srcRect t="12832" b="13149"/>
          <a:stretch/>
        </p:blipFill>
        <p:spPr>
          <a:xfrm>
            <a:off x="1208441" y="2074816"/>
            <a:ext cx="7489117" cy="41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descr="Artboard 1@2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BE" sz="3900" b="1" dirty="0">
                <a:latin typeface="Rockwell"/>
                <a:cs typeface="Rockwell"/>
              </a:rPr>
              <a:t>WAT IS MICRO:BIT?</a:t>
            </a:r>
            <a:endParaRPr lang="nl-NL" sz="3900" b="1" dirty="0">
              <a:latin typeface="Rockwell"/>
              <a:cs typeface="Rockwell"/>
            </a:endParaRPr>
          </a:p>
        </p:txBody>
      </p:sp>
      <p:sp>
        <p:nvSpPr>
          <p:cNvPr id="11" name="Ondertitel 2"/>
          <p:cNvSpPr>
            <a:spLocks noGrp="1"/>
          </p:cNvSpPr>
          <p:nvPr>
            <p:ph type="subTitle" idx="1"/>
          </p:nvPr>
        </p:nvSpPr>
        <p:spPr>
          <a:xfrm>
            <a:off x="1238250" y="1560869"/>
            <a:ext cx="7429500" cy="1051634"/>
          </a:xfrm>
        </p:spPr>
        <p:txBody>
          <a:bodyPr>
            <a:normAutofit/>
          </a:bodyPr>
          <a:lstStyle/>
          <a:p>
            <a:endParaRPr lang="nl-NL" sz="2800" dirty="0">
              <a:latin typeface="Rockwell"/>
              <a:cs typeface="Rockwell"/>
            </a:endParaRP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5"/>
          <a:stretch>
            <a:fillRect/>
          </a:stretch>
        </p:blipFill>
        <p:spPr>
          <a:xfrm rot="10800000">
            <a:off x="0" y="4700410"/>
            <a:ext cx="2160000" cy="2160000"/>
          </a:xfrm>
          <a:prstGeom prst="rect">
            <a:avLst/>
          </a:prstGeom>
        </p:spPr>
      </p:pic>
    </p:spTree>
    <p:extLst>
      <p:ext uri="{BB962C8B-B14F-4D97-AF65-F5344CB8AC3E}">
        <p14:creationId xmlns:p14="http://schemas.microsoft.com/office/powerpoint/2010/main" val="284088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89;p16">
            <a:extLst>
              <a:ext uri="{FF2B5EF4-FFF2-40B4-BE49-F238E27FC236}">
                <a16:creationId xmlns:a16="http://schemas.microsoft.com/office/drawing/2014/main" id="{D7F40FDE-866A-41B2-A28D-C0643D1295CE}"/>
              </a:ext>
            </a:extLst>
          </p:cNvPr>
          <p:cNvPicPr preferRelativeResize="0"/>
          <p:nvPr/>
        </p:nvPicPr>
        <p:blipFill>
          <a:blip r:embed="rId2">
            <a:alphaModFix/>
          </a:blip>
          <a:stretch>
            <a:fillRect/>
          </a:stretch>
        </p:blipFill>
        <p:spPr>
          <a:xfrm>
            <a:off x="837309" y="2063557"/>
            <a:ext cx="8231382" cy="4571289"/>
          </a:xfrm>
          <a:prstGeom prst="rect">
            <a:avLst/>
          </a:prstGeom>
          <a:noFill/>
          <a:ln>
            <a:noFill/>
          </a:ln>
        </p:spPr>
      </p:pic>
      <p:pic>
        <p:nvPicPr>
          <p:cNvPr id="7" name="Afbeelding 6" descr="Artboard 1@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BE" sz="3900" b="1" dirty="0">
                <a:latin typeface="Rockwell"/>
                <a:cs typeface="Rockwell"/>
              </a:rPr>
              <a:t>WAT IS MICRO:BIT?</a:t>
            </a:r>
            <a:endParaRPr lang="nl-NL" sz="3900" b="1" dirty="0">
              <a:latin typeface="Rockwell"/>
              <a:cs typeface="Rockwell"/>
            </a:endParaRPr>
          </a:p>
        </p:txBody>
      </p:sp>
      <p:sp>
        <p:nvSpPr>
          <p:cNvPr id="11" name="Ondertitel 2"/>
          <p:cNvSpPr>
            <a:spLocks noGrp="1"/>
          </p:cNvSpPr>
          <p:nvPr>
            <p:ph type="subTitle" idx="1"/>
          </p:nvPr>
        </p:nvSpPr>
        <p:spPr>
          <a:xfrm>
            <a:off x="1238250" y="1560869"/>
            <a:ext cx="7429500" cy="1051634"/>
          </a:xfrm>
        </p:spPr>
        <p:txBody>
          <a:bodyPr>
            <a:normAutofit/>
          </a:bodyPr>
          <a:lstStyle/>
          <a:p>
            <a:r>
              <a:rPr lang="nl-NL" sz="2800" dirty="0">
                <a:latin typeface="Rockwell"/>
                <a:cs typeface="Rockwell"/>
              </a:rPr>
              <a:t>VOORZIJDE</a:t>
            </a: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4"/>
          <a:stretch>
            <a:fillRect/>
          </a:stretch>
        </p:blipFill>
        <p:spPr>
          <a:xfrm rot="10800000">
            <a:off x="0" y="4700410"/>
            <a:ext cx="2160000" cy="2160000"/>
          </a:xfrm>
          <a:prstGeom prst="rect">
            <a:avLst/>
          </a:prstGeom>
        </p:spPr>
      </p:pic>
    </p:spTree>
    <p:extLst>
      <p:ext uri="{BB962C8B-B14F-4D97-AF65-F5344CB8AC3E}">
        <p14:creationId xmlns:p14="http://schemas.microsoft.com/office/powerpoint/2010/main" val="91593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95;p17">
            <a:extLst>
              <a:ext uri="{FF2B5EF4-FFF2-40B4-BE49-F238E27FC236}">
                <a16:creationId xmlns:a16="http://schemas.microsoft.com/office/drawing/2014/main" id="{497E94EC-62EA-4FCF-BE26-62C8E0633836}"/>
              </a:ext>
            </a:extLst>
          </p:cNvPr>
          <p:cNvPicPr preferRelativeResize="0"/>
          <p:nvPr/>
        </p:nvPicPr>
        <p:blipFill rotWithShape="1">
          <a:blip r:embed="rId2">
            <a:alphaModFix/>
          </a:blip>
          <a:srcRect l="3227"/>
          <a:stretch/>
        </p:blipFill>
        <p:spPr>
          <a:xfrm>
            <a:off x="1061357" y="2086079"/>
            <a:ext cx="8343192" cy="4314722"/>
          </a:xfrm>
          <a:prstGeom prst="rect">
            <a:avLst/>
          </a:prstGeom>
          <a:noFill/>
          <a:ln>
            <a:noFill/>
          </a:ln>
        </p:spPr>
      </p:pic>
      <p:pic>
        <p:nvPicPr>
          <p:cNvPr id="7" name="Afbeelding 6" descr="Artboard 1@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BE" sz="3900" b="1" dirty="0">
                <a:latin typeface="Rockwell"/>
                <a:cs typeface="Rockwell"/>
              </a:rPr>
              <a:t>WAT IS MICRO:BIT?</a:t>
            </a:r>
            <a:endParaRPr lang="nl-NL" sz="3900" b="1" dirty="0">
              <a:latin typeface="Rockwell"/>
              <a:cs typeface="Rockwell"/>
            </a:endParaRPr>
          </a:p>
        </p:txBody>
      </p:sp>
      <p:sp>
        <p:nvSpPr>
          <p:cNvPr id="11" name="Ondertitel 2"/>
          <p:cNvSpPr>
            <a:spLocks noGrp="1"/>
          </p:cNvSpPr>
          <p:nvPr>
            <p:ph type="subTitle" idx="1"/>
          </p:nvPr>
        </p:nvSpPr>
        <p:spPr>
          <a:xfrm>
            <a:off x="1238250" y="1560869"/>
            <a:ext cx="7429500" cy="1051634"/>
          </a:xfrm>
        </p:spPr>
        <p:txBody>
          <a:bodyPr>
            <a:normAutofit/>
          </a:bodyPr>
          <a:lstStyle/>
          <a:p>
            <a:r>
              <a:rPr lang="nl-NL" sz="2800" dirty="0">
                <a:latin typeface="Rockwell"/>
                <a:cs typeface="Rockwell"/>
              </a:rPr>
              <a:t>ACHTERZIJDE</a:t>
            </a:r>
          </a:p>
          <a:p>
            <a:endParaRPr lang="nl-NL" sz="3100" dirty="0">
              <a:latin typeface="Rockwell"/>
              <a:cs typeface="Rockwell"/>
            </a:endParaRP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4"/>
          <a:stretch>
            <a:fillRect/>
          </a:stretch>
        </p:blipFill>
        <p:spPr>
          <a:xfrm rot="10800000">
            <a:off x="0" y="4700410"/>
            <a:ext cx="2160000" cy="2160000"/>
          </a:xfrm>
          <a:prstGeom prst="rect">
            <a:avLst/>
          </a:prstGeom>
        </p:spPr>
      </p:pic>
    </p:spTree>
    <p:extLst>
      <p:ext uri="{BB962C8B-B14F-4D97-AF65-F5344CB8AC3E}">
        <p14:creationId xmlns:p14="http://schemas.microsoft.com/office/powerpoint/2010/main" val="280368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B215436-54A4-49F0-AFBD-E34CB2D0E290}"/>
              </a:ext>
            </a:extLst>
          </p:cNvPr>
          <p:cNvPicPr>
            <a:picLocks noChangeAspect="1"/>
          </p:cNvPicPr>
          <p:nvPr/>
        </p:nvPicPr>
        <p:blipFill rotWithShape="1">
          <a:blip r:embed="rId2"/>
          <a:srcRect t="27845" b="24565"/>
          <a:stretch/>
        </p:blipFill>
        <p:spPr>
          <a:xfrm>
            <a:off x="7824367" y="1569258"/>
            <a:ext cx="1576932" cy="422519"/>
          </a:xfrm>
          <a:prstGeom prst="rect">
            <a:avLst/>
          </a:prstGeom>
        </p:spPr>
      </p:pic>
      <p:pic>
        <p:nvPicPr>
          <p:cNvPr id="7" name="Afbeelding 6" descr="Artboard 1@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BE" sz="3900" b="1" dirty="0">
                <a:latin typeface="Rockwell"/>
                <a:cs typeface="Rockwell"/>
              </a:rPr>
              <a:t>PROGRAMMEREN VAN DE MICRO:BIT</a:t>
            </a:r>
            <a:endParaRPr lang="nl-NL" sz="3900" b="1" dirty="0">
              <a:latin typeface="Rockwell"/>
              <a:cs typeface="Rockwell"/>
            </a:endParaRPr>
          </a:p>
        </p:txBody>
      </p:sp>
      <p:sp>
        <p:nvSpPr>
          <p:cNvPr id="11" name="Ondertitel 2"/>
          <p:cNvSpPr>
            <a:spLocks noGrp="1"/>
          </p:cNvSpPr>
          <p:nvPr>
            <p:ph type="subTitle" idx="1"/>
          </p:nvPr>
        </p:nvSpPr>
        <p:spPr>
          <a:xfrm>
            <a:off x="180848" y="1560869"/>
            <a:ext cx="7741177" cy="598033"/>
          </a:xfrm>
        </p:spPr>
        <p:txBody>
          <a:bodyPr>
            <a:normAutofit/>
          </a:bodyPr>
          <a:lstStyle/>
          <a:p>
            <a:r>
              <a:rPr lang="nl-BE" sz="2800" dirty="0">
                <a:latin typeface="Rockwell"/>
                <a:cs typeface="Rockwell"/>
              </a:rPr>
              <a:t>SURF NAAR MAKECODE.MICROBIT.ORG OP </a:t>
            </a:r>
          </a:p>
          <a:p>
            <a:endParaRPr lang="nl-NL" sz="2800" dirty="0">
              <a:latin typeface="Rockwell"/>
              <a:cs typeface="Rockwell"/>
            </a:endParaRPr>
          </a:p>
          <a:p>
            <a:endParaRPr lang="nl-NL" sz="3100" dirty="0">
              <a:latin typeface="Rockwell"/>
              <a:cs typeface="Rockwell"/>
            </a:endParaRPr>
          </a:p>
        </p:txBody>
      </p:sp>
      <p:pic>
        <p:nvPicPr>
          <p:cNvPr id="4" name="Afbeelding 3">
            <a:extLst>
              <a:ext uri="{FF2B5EF4-FFF2-40B4-BE49-F238E27FC236}">
                <a16:creationId xmlns:a16="http://schemas.microsoft.com/office/drawing/2014/main" id="{AE2279CF-9C6B-B1AF-664D-C9EC87E5AB87}"/>
              </a:ext>
            </a:extLst>
          </p:cNvPr>
          <p:cNvPicPr>
            <a:picLocks noChangeAspect="1"/>
          </p:cNvPicPr>
          <p:nvPr/>
        </p:nvPicPr>
        <p:blipFill>
          <a:blip r:embed="rId4"/>
          <a:stretch>
            <a:fillRect/>
          </a:stretch>
        </p:blipFill>
        <p:spPr>
          <a:xfrm>
            <a:off x="0" y="2167291"/>
            <a:ext cx="9906000" cy="4539378"/>
          </a:xfrm>
          <a:prstGeom prst="rect">
            <a:avLst/>
          </a:prstGeom>
        </p:spPr>
      </p:pic>
    </p:spTree>
    <p:extLst>
      <p:ext uri="{BB962C8B-B14F-4D97-AF65-F5344CB8AC3E}">
        <p14:creationId xmlns:p14="http://schemas.microsoft.com/office/powerpoint/2010/main" val="282639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4D3D33F-815E-BDE2-A22B-2D03A1134A89}"/>
              </a:ext>
            </a:extLst>
          </p:cNvPr>
          <p:cNvPicPr>
            <a:picLocks noChangeAspect="1"/>
          </p:cNvPicPr>
          <p:nvPr/>
        </p:nvPicPr>
        <p:blipFill>
          <a:blip r:embed="rId2"/>
          <a:stretch>
            <a:fillRect/>
          </a:stretch>
        </p:blipFill>
        <p:spPr>
          <a:xfrm>
            <a:off x="0" y="2164225"/>
            <a:ext cx="9906000" cy="4649969"/>
          </a:xfrm>
          <a:prstGeom prst="rect">
            <a:avLst/>
          </a:prstGeom>
        </p:spPr>
      </p:pic>
      <p:pic>
        <p:nvPicPr>
          <p:cNvPr id="7" name="Afbeelding 6" descr="Artboard 1@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BE" sz="3900" b="1" dirty="0">
                <a:latin typeface="Rockwell"/>
                <a:cs typeface="Rockwell"/>
              </a:rPr>
              <a:t>PROGRAMMEREN VAN DE MICRO:BIT</a:t>
            </a:r>
            <a:endParaRPr lang="nl-NL" sz="3900" b="1" dirty="0">
              <a:latin typeface="Rockwell"/>
              <a:cs typeface="Rockwell"/>
            </a:endParaRPr>
          </a:p>
        </p:txBody>
      </p:sp>
      <p:sp>
        <p:nvSpPr>
          <p:cNvPr id="11" name="Ondertitel 2"/>
          <p:cNvSpPr>
            <a:spLocks noGrp="1"/>
          </p:cNvSpPr>
          <p:nvPr>
            <p:ph type="subTitle" idx="1"/>
          </p:nvPr>
        </p:nvSpPr>
        <p:spPr>
          <a:xfrm>
            <a:off x="1238250" y="1560869"/>
            <a:ext cx="7429500" cy="594777"/>
          </a:xfrm>
        </p:spPr>
        <p:txBody>
          <a:bodyPr>
            <a:normAutofit/>
          </a:bodyPr>
          <a:lstStyle/>
          <a:p>
            <a:r>
              <a:rPr lang="nl-NL" sz="2800" dirty="0">
                <a:latin typeface="Rockwell"/>
                <a:cs typeface="Rockwell"/>
              </a:rPr>
              <a:t>OPEN EEN NIEUW PROJECT </a:t>
            </a:r>
          </a:p>
        </p:txBody>
      </p:sp>
      <p:sp>
        <p:nvSpPr>
          <p:cNvPr id="22" name="Tekstvak 21">
            <a:extLst>
              <a:ext uri="{FF2B5EF4-FFF2-40B4-BE49-F238E27FC236}">
                <a16:creationId xmlns:a16="http://schemas.microsoft.com/office/drawing/2014/main" id="{4722CF30-3051-4C98-B3AD-1E33B5A59A04}"/>
              </a:ext>
            </a:extLst>
          </p:cNvPr>
          <p:cNvSpPr txBox="1"/>
          <p:nvPr/>
        </p:nvSpPr>
        <p:spPr>
          <a:xfrm>
            <a:off x="847564" y="3406449"/>
            <a:ext cx="1035252" cy="584775"/>
          </a:xfrm>
          <a:prstGeom prst="rect">
            <a:avLst/>
          </a:prstGeom>
          <a:solidFill>
            <a:schemeClr val="bg1"/>
          </a:solidFill>
          <a:ln w="28575">
            <a:solidFill>
              <a:srgbClr val="309B34"/>
            </a:solidFill>
          </a:ln>
        </p:spPr>
        <p:txBody>
          <a:bodyPr wrap="square" rtlCol="0">
            <a:spAutoFit/>
          </a:bodyPr>
          <a:lstStyle/>
          <a:p>
            <a:pPr algn="ctr"/>
            <a:r>
              <a:rPr lang="nl-BE" sz="1600" dirty="0" err="1"/>
              <a:t>Micro:bit</a:t>
            </a:r>
            <a:r>
              <a:rPr lang="nl-BE" sz="1600" dirty="0"/>
              <a:t> simulator</a:t>
            </a:r>
          </a:p>
        </p:txBody>
      </p:sp>
      <p:sp>
        <p:nvSpPr>
          <p:cNvPr id="23" name="Tekstvak 22">
            <a:extLst>
              <a:ext uri="{FF2B5EF4-FFF2-40B4-BE49-F238E27FC236}">
                <a16:creationId xmlns:a16="http://schemas.microsoft.com/office/drawing/2014/main" id="{CE554D5C-0DD4-46A8-AA6B-EF17880A0BC4}"/>
              </a:ext>
            </a:extLst>
          </p:cNvPr>
          <p:cNvSpPr txBox="1"/>
          <p:nvPr/>
        </p:nvSpPr>
        <p:spPr>
          <a:xfrm>
            <a:off x="3523673" y="3811621"/>
            <a:ext cx="967750" cy="523220"/>
          </a:xfrm>
          <a:prstGeom prst="rect">
            <a:avLst/>
          </a:prstGeom>
          <a:solidFill>
            <a:schemeClr val="bg1"/>
          </a:solidFill>
          <a:ln w="28575">
            <a:solidFill>
              <a:srgbClr val="309B34"/>
            </a:solidFill>
          </a:ln>
        </p:spPr>
        <p:txBody>
          <a:bodyPr wrap="square" rtlCol="0">
            <a:spAutoFit/>
          </a:bodyPr>
          <a:lstStyle/>
          <a:p>
            <a:pPr algn="ctr"/>
            <a:r>
              <a:rPr lang="nl-BE" sz="1400" dirty="0"/>
              <a:t>Blokken kiezen</a:t>
            </a:r>
          </a:p>
        </p:txBody>
      </p:sp>
      <p:sp>
        <p:nvSpPr>
          <p:cNvPr id="24" name="Tekstvak 23">
            <a:extLst>
              <a:ext uri="{FF2B5EF4-FFF2-40B4-BE49-F238E27FC236}">
                <a16:creationId xmlns:a16="http://schemas.microsoft.com/office/drawing/2014/main" id="{D820F1E1-8A08-4948-AEB2-9EA77B30D634}"/>
              </a:ext>
            </a:extLst>
          </p:cNvPr>
          <p:cNvSpPr txBox="1"/>
          <p:nvPr/>
        </p:nvSpPr>
        <p:spPr>
          <a:xfrm>
            <a:off x="6287984" y="4114901"/>
            <a:ext cx="1788943" cy="338554"/>
          </a:xfrm>
          <a:prstGeom prst="rect">
            <a:avLst/>
          </a:prstGeom>
          <a:solidFill>
            <a:schemeClr val="bg1"/>
          </a:solidFill>
          <a:ln w="28575">
            <a:solidFill>
              <a:srgbClr val="309B34"/>
            </a:solidFill>
          </a:ln>
        </p:spPr>
        <p:txBody>
          <a:bodyPr wrap="square" rtlCol="0">
            <a:spAutoFit/>
          </a:bodyPr>
          <a:lstStyle/>
          <a:p>
            <a:pPr algn="ctr"/>
            <a:r>
              <a:rPr lang="nl-BE" sz="1600" dirty="0"/>
              <a:t>Werkveld</a:t>
            </a:r>
          </a:p>
        </p:txBody>
      </p:sp>
      <p:sp>
        <p:nvSpPr>
          <p:cNvPr id="25" name="Tekstvak 24">
            <a:extLst>
              <a:ext uri="{FF2B5EF4-FFF2-40B4-BE49-F238E27FC236}">
                <a16:creationId xmlns:a16="http://schemas.microsoft.com/office/drawing/2014/main" id="{02907F24-E552-403A-B123-78948010F6EB}"/>
              </a:ext>
            </a:extLst>
          </p:cNvPr>
          <p:cNvSpPr txBox="1"/>
          <p:nvPr/>
        </p:nvSpPr>
        <p:spPr>
          <a:xfrm>
            <a:off x="1919244" y="2104180"/>
            <a:ext cx="1969904" cy="338554"/>
          </a:xfrm>
          <a:prstGeom prst="rect">
            <a:avLst/>
          </a:prstGeom>
          <a:solidFill>
            <a:schemeClr val="bg1"/>
          </a:solidFill>
          <a:ln w="28575">
            <a:solidFill>
              <a:srgbClr val="309B34"/>
            </a:solidFill>
          </a:ln>
        </p:spPr>
        <p:txBody>
          <a:bodyPr wrap="square" rtlCol="0">
            <a:spAutoFit/>
          </a:bodyPr>
          <a:lstStyle/>
          <a:p>
            <a:pPr algn="ctr"/>
            <a:r>
              <a:rPr lang="nl-BE" sz="1600" dirty="0"/>
              <a:t>Blokken of Javascript</a:t>
            </a:r>
          </a:p>
        </p:txBody>
      </p:sp>
      <p:sp>
        <p:nvSpPr>
          <p:cNvPr id="26" name="Tekstvak 25">
            <a:extLst>
              <a:ext uri="{FF2B5EF4-FFF2-40B4-BE49-F238E27FC236}">
                <a16:creationId xmlns:a16="http://schemas.microsoft.com/office/drawing/2014/main" id="{B3B6E747-C1A4-4B6B-93E7-E6FE9F4BB454}"/>
              </a:ext>
            </a:extLst>
          </p:cNvPr>
          <p:cNvSpPr txBox="1"/>
          <p:nvPr/>
        </p:nvSpPr>
        <p:spPr>
          <a:xfrm>
            <a:off x="440945" y="5800648"/>
            <a:ext cx="1664692" cy="584775"/>
          </a:xfrm>
          <a:prstGeom prst="rect">
            <a:avLst/>
          </a:prstGeom>
          <a:solidFill>
            <a:schemeClr val="bg1"/>
          </a:solidFill>
          <a:ln w="28575">
            <a:solidFill>
              <a:srgbClr val="309B34"/>
            </a:solidFill>
          </a:ln>
        </p:spPr>
        <p:txBody>
          <a:bodyPr wrap="square" rtlCol="0">
            <a:spAutoFit/>
          </a:bodyPr>
          <a:lstStyle/>
          <a:p>
            <a:pPr algn="ctr"/>
            <a:r>
              <a:rPr lang="nl-BE" sz="1600" dirty="0"/>
              <a:t>Downloaden naar de </a:t>
            </a:r>
            <a:r>
              <a:rPr lang="nl-BE" sz="1600" dirty="0" err="1"/>
              <a:t>micro:bit</a:t>
            </a:r>
            <a:endParaRPr lang="nl-BE" sz="1600" dirty="0"/>
          </a:p>
        </p:txBody>
      </p:sp>
      <p:sp>
        <p:nvSpPr>
          <p:cNvPr id="27" name="Tekstvak 26">
            <a:extLst>
              <a:ext uri="{FF2B5EF4-FFF2-40B4-BE49-F238E27FC236}">
                <a16:creationId xmlns:a16="http://schemas.microsoft.com/office/drawing/2014/main" id="{AAB01CCA-A77B-418A-8A44-DD29663EBD10}"/>
              </a:ext>
            </a:extLst>
          </p:cNvPr>
          <p:cNvSpPr txBox="1"/>
          <p:nvPr/>
        </p:nvSpPr>
        <p:spPr>
          <a:xfrm>
            <a:off x="3223326" y="6093036"/>
            <a:ext cx="1568444" cy="338554"/>
          </a:xfrm>
          <a:prstGeom prst="rect">
            <a:avLst/>
          </a:prstGeom>
          <a:solidFill>
            <a:schemeClr val="bg1"/>
          </a:solidFill>
          <a:ln w="28575">
            <a:solidFill>
              <a:srgbClr val="309B34"/>
            </a:solidFill>
          </a:ln>
        </p:spPr>
        <p:txBody>
          <a:bodyPr wrap="square" rtlCol="0">
            <a:spAutoFit/>
          </a:bodyPr>
          <a:lstStyle/>
          <a:p>
            <a:pPr algn="ctr"/>
            <a:r>
              <a:rPr lang="nl-BE" sz="1600" dirty="0"/>
              <a:t>Projectnaam</a:t>
            </a:r>
          </a:p>
        </p:txBody>
      </p:sp>
    </p:spTree>
    <p:extLst>
      <p:ext uri="{BB962C8B-B14F-4D97-AF65-F5344CB8AC3E}">
        <p14:creationId xmlns:p14="http://schemas.microsoft.com/office/powerpoint/2010/main" val="193014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rtboard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 y="181429"/>
            <a:ext cx="907143" cy="907143"/>
          </a:xfrm>
          <a:prstGeom prst="rect">
            <a:avLst/>
          </a:prstGeom>
        </p:spPr>
      </p:pic>
      <p:sp>
        <p:nvSpPr>
          <p:cNvPr id="10" name="Titel 1"/>
          <p:cNvSpPr>
            <a:spLocks noGrp="1"/>
          </p:cNvSpPr>
          <p:nvPr>
            <p:ph type="ctrTitle"/>
          </p:nvPr>
        </p:nvSpPr>
        <p:spPr>
          <a:xfrm>
            <a:off x="742949" y="1006825"/>
            <a:ext cx="8462419" cy="598033"/>
          </a:xfrm>
        </p:spPr>
        <p:txBody>
          <a:bodyPr>
            <a:noAutofit/>
          </a:bodyPr>
          <a:lstStyle/>
          <a:p>
            <a:r>
              <a:rPr lang="nl-NL" sz="3900" b="1" dirty="0">
                <a:latin typeface="Rockwell"/>
                <a:cs typeface="Rockwell"/>
              </a:rPr>
              <a:t>CODE UPLOADEN </a:t>
            </a:r>
          </a:p>
        </p:txBody>
      </p:sp>
      <p:pic>
        <p:nvPicPr>
          <p:cNvPr id="16" name="Afbeelding 15">
            <a:extLst>
              <a:ext uri="{FF2B5EF4-FFF2-40B4-BE49-F238E27FC236}">
                <a16:creationId xmlns:a16="http://schemas.microsoft.com/office/drawing/2014/main" id="{4DF29F79-622D-462C-97E1-79B081C01907}"/>
              </a:ext>
            </a:extLst>
          </p:cNvPr>
          <p:cNvPicPr>
            <a:picLocks noChangeAspect="1"/>
          </p:cNvPicPr>
          <p:nvPr/>
        </p:nvPicPr>
        <p:blipFill>
          <a:blip r:embed="rId3"/>
          <a:stretch>
            <a:fillRect/>
          </a:stretch>
        </p:blipFill>
        <p:spPr>
          <a:xfrm rot="10800000">
            <a:off x="0" y="4700410"/>
            <a:ext cx="2160000" cy="2160000"/>
          </a:xfrm>
          <a:prstGeom prst="rect">
            <a:avLst/>
          </a:prstGeom>
        </p:spPr>
      </p:pic>
      <p:sp>
        <p:nvSpPr>
          <p:cNvPr id="12" name="Ondertitel 2">
            <a:extLst>
              <a:ext uri="{FF2B5EF4-FFF2-40B4-BE49-F238E27FC236}">
                <a16:creationId xmlns:a16="http://schemas.microsoft.com/office/drawing/2014/main" id="{3EF7D52E-BCC3-4139-990C-03A2D610AD8B}"/>
              </a:ext>
            </a:extLst>
          </p:cNvPr>
          <p:cNvSpPr txBox="1">
            <a:spLocks/>
          </p:cNvSpPr>
          <p:nvPr/>
        </p:nvSpPr>
        <p:spPr>
          <a:xfrm>
            <a:off x="1403850" y="2282711"/>
            <a:ext cx="4171327" cy="42697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40000"/>
              </a:lnSpc>
              <a:buFont typeface="+mj-lt"/>
              <a:buAutoNum type="arabicPeriod"/>
            </a:pPr>
            <a:r>
              <a:rPr lang="nl-BE" sz="2000" dirty="0">
                <a:latin typeface="Helvetica"/>
                <a:cs typeface="Helvetica"/>
              </a:rPr>
              <a:t>Koppel de </a:t>
            </a:r>
            <a:r>
              <a:rPr lang="nl-BE" sz="2000" dirty="0" err="1">
                <a:latin typeface="Helvetica"/>
                <a:cs typeface="Helvetica"/>
              </a:rPr>
              <a:t>micro:bit</a:t>
            </a:r>
            <a:r>
              <a:rPr lang="nl-BE" sz="2000" dirty="0">
                <a:latin typeface="Helvetica"/>
                <a:cs typeface="Helvetica"/>
              </a:rPr>
              <a:t> met de USB-kabel met jouw computer.</a:t>
            </a:r>
          </a:p>
          <a:p>
            <a:pPr marL="457200" indent="-457200" algn="l">
              <a:lnSpc>
                <a:spcPct val="140000"/>
              </a:lnSpc>
              <a:buFont typeface="+mj-lt"/>
              <a:buAutoNum type="arabicPeriod"/>
            </a:pPr>
            <a:endParaRPr lang="nl-BE" sz="2000" dirty="0">
              <a:latin typeface="Helvetica"/>
              <a:cs typeface="Helvetica"/>
            </a:endParaRPr>
          </a:p>
          <a:p>
            <a:pPr marL="457200" indent="-457200" algn="l">
              <a:lnSpc>
                <a:spcPct val="140000"/>
              </a:lnSpc>
              <a:buFont typeface="+mj-lt"/>
              <a:buAutoNum type="arabicPeriod"/>
            </a:pPr>
            <a:endParaRPr lang="nl-BE" sz="2000" dirty="0">
              <a:latin typeface="Helvetica"/>
              <a:cs typeface="Helvetica"/>
            </a:endParaRPr>
          </a:p>
          <a:p>
            <a:pPr marL="457200" indent="-457200" algn="l">
              <a:lnSpc>
                <a:spcPct val="140000"/>
              </a:lnSpc>
              <a:buFont typeface="+mj-lt"/>
              <a:buAutoNum type="arabicPeriod"/>
            </a:pPr>
            <a:r>
              <a:rPr lang="nl-BE" sz="2000" dirty="0">
                <a:latin typeface="Helvetica"/>
                <a:cs typeface="Helvetica"/>
              </a:rPr>
              <a:t>Aan de achterzijde van de </a:t>
            </a:r>
            <a:r>
              <a:rPr lang="nl-BE" sz="2000" dirty="0" err="1">
                <a:latin typeface="Helvetica"/>
                <a:cs typeface="Helvetica"/>
              </a:rPr>
              <a:t>micro:bit</a:t>
            </a:r>
            <a:r>
              <a:rPr lang="nl-BE" sz="2000" dirty="0">
                <a:latin typeface="Helvetica"/>
                <a:cs typeface="Helvetica"/>
              </a:rPr>
              <a:t> zal een geel lampje branden. </a:t>
            </a:r>
            <a:endParaRPr lang="en-GB" sz="2000" dirty="0">
              <a:latin typeface="Helvetica"/>
              <a:cs typeface="Helvetica"/>
            </a:endParaRPr>
          </a:p>
        </p:txBody>
      </p:sp>
      <p:pic>
        <p:nvPicPr>
          <p:cNvPr id="9" name="Afbeelding 8">
            <a:extLst>
              <a:ext uri="{FF2B5EF4-FFF2-40B4-BE49-F238E27FC236}">
                <a16:creationId xmlns:a16="http://schemas.microsoft.com/office/drawing/2014/main" id="{D397422A-1108-4285-B50A-2E81D6CCD689}"/>
              </a:ext>
            </a:extLst>
          </p:cNvPr>
          <p:cNvPicPr/>
          <p:nvPr/>
        </p:nvPicPr>
        <p:blipFill rotWithShape="1">
          <a:blip r:embed="rId4"/>
          <a:srcRect l="17653" r="20292"/>
          <a:stretch/>
        </p:blipFill>
        <p:spPr bwMode="auto">
          <a:xfrm rot="5400000">
            <a:off x="6170442" y="1579513"/>
            <a:ext cx="2081509" cy="2581907"/>
          </a:xfrm>
          <a:prstGeom prst="rect">
            <a:avLst/>
          </a:prstGeom>
          <a:ln>
            <a:noFill/>
          </a:ln>
          <a:extLst>
            <a:ext uri="{53640926-AAD7-44D8-BBD7-CCE9431645EC}">
              <a14:shadowObscured xmlns:a14="http://schemas.microsoft.com/office/drawing/2010/main"/>
            </a:ext>
          </a:extLst>
        </p:spPr>
      </p:pic>
      <p:pic>
        <p:nvPicPr>
          <p:cNvPr id="13" name="Afbeelding 12">
            <a:extLst>
              <a:ext uri="{FF2B5EF4-FFF2-40B4-BE49-F238E27FC236}">
                <a16:creationId xmlns:a16="http://schemas.microsoft.com/office/drawing/2014/main" id="{E0F0A581-7D34-4E71-94AD-83D02800A227}"/>
              </a:ext>
            </a:extLst>
          </p:cNvPr>
          <p:cNvPicPr/>
          <p:nvPr/>
        </p:nvPicPr>
        <p:blipFill rotWithShape="1">
          <a:blip r:embed="rId5"/>
          <a:srcRect l="25532" t="15684" r="20384" b="18331"/>
          <a:stretch/>
        </p:blipFill>
        <p:spPr bwMode="auto">
          <a:xfrm rot="5400000">
            <a:off x="6038885" y="4017433"/>
            <a:ext cx="2344622" cy="25819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170112"/>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4587</TotalTime>
  <Words>702</Words>
  <Application>Microsoft Office PowerPoint</Application>
  <PresentationFormat>A4 (210 x 297 mm)</PresentationFormat>
  <Paragraphs>86</Paragraphs>
  <Slides>30</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Arial</vt:lpstr>
      <vt:lpstr>Calibri</vt:lpstr>
      <vt:lpstr>Calibri Light</vt:lpstr>
      <vt:lpstr>Fira Sans</vt:lpstr>
      <vt:lpstr>Helvetica</vt:lpstr>
      <vt:lpstr>Rockwell</vt:lpstr>
      <vt:lpstr>Office-thema</vt:lpstr>
      <vt:lpstr>PowerPoint-presentatie</vt:lpstr>
      <vt:lpstr>PowerPoint-presentatie</vt:lpstr>
      <vt:lpstr>WAT IS MICRO:BIT?</vt:lpstr>
      <vt:lpstr>WAT IS MICRO:BIT?</vt:lpstr>
      <vt:lpstr>WAT IS MICRO:BIT?</vt:lpstr>
      <vt:lpstr>WAT IS MICRO:BIT?</vt:lpstr>
      <vt:lpstr>PROGRAMMEREN VAN DE MICRO:BIT</vt:lpstr>
      <vt:lpstr>PROGRAMMEREN VAN DE MICRO:BIT</vt:lpstr>
      <vt:lpstr>CODE UPLOADEN </vt:lpstr>
      <vt:lpstr>CODE UPLOADEN </vt:lpstr>
      <vt:lpstr>CODE UPLOADEN </vt:lpstr>
      <vt:lpstr>BASISOPDRACHTEN</vt:lpstr>
      <vt:lpstr>OEFENING 1: NAAM</vt:lpstr>
      <vt:lpstr>OEFENING 2: KNOP A</vt:lpstr>
      <vt:lpstr>OEFENING 3: EMOTIE</vt:lpstr>
      <vt:lpstr>OEFENING 4: HARTSLAGMETER</vt:lpstr>
      <vt:lpstr>OEFENING 5: LIEVELINGSGETAL</vt:lpstr>
      <vt:lpstr>OEFENING 6: DOBBELSTEEN</vt:lpstr>
      <vt:lpstr>OEFENING 7: STAPPENTELLER</vt:lpstr>
      <vt:lpstr>OEFENING 8: BLAD – STEEN - SCHAAR</vt:lpstr>
      <vt:lpstr>OEFENING 9: DISCO</vt:lpstr>
      <vt:lpstr>EXTRA OPDRACHTEN</vt:lpstr>
      <vt:lpstr>VAN VOOR NAAR ACHTER VAN LINKS NAAR RECHTS…</vt:lpstr>
      <vt:lpstr>VRIENDSCHAPSMETER!</vt:lpstr>
      <vt:lpstr>SPELEN MET LICHT</vt:lpstr>
      <vt:lpstr>INSPIRATIE: MICROBIT.ORG</vt:lpstr>
      <vt:lpstr>INSPIRATIE</vt:lpstr>
      <vt:lpstr>INSPIRATIE</vt:lpstr>
      <vt:lpstr>WAT VOND JIJ ERVAN?</vt:lpstr>
      <vt:lpstr>FOTO!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dc:creator>
  <cp:lastModifiedBy>Beuselinck Jelle</cp:lastModifiedBy>
  <cp:revision>181</cp:revision>
  <cp:lastPrinted>2019-02-12T12:49:20Z</cp:lastPrinted>
  <dcterms:created xsi:type="dcterms:W3CDTF">2017-11-06T13:35:20Z</dcterms:created>
  <dcterms:modified xsi:type="dcterms:W3CDTF">2023-01-27T14:43:56Z</dcterms:modified>
</cp:coreProperties>
</file>