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handoutMasterIdLst>
    <p:handoutMasterId r:id="rId29"/>
  </p:handoutMasterIdLst>
  <p:sldIdLst>
    <p:sldId id="289" r:id="rId4"/>
    <p:sldId id="273" r:id="rId5"/>
    <p:sldId id="277" r:id="rId6"/>
    <p:sldId id="276" r:id="rId7"/>
    <p:sldId id="275" r:id="rId8"/>
    <p:sldId id="297" r:id="rId9"/>
    <p:sldId id="281" r:id="rId10"/>
    <p:sldId id="313" r:id="rId11"/>
    <p:sldId id="314" r:id="rId12"/>
    <p:sldId id="324" r:id="rId13"/>
    <p:sldId id="325" r:id="rId14"/>
    <p:sldId id="326" r:id="rId15"/>
    <p:sldId id="327" r:id="rId16"/>
    <p:sldId id="332" r:id="rId17"/>
    <p:sldId id="328" r:id="rId18"/>
    <p:sldId id="329" r:id="rId19"/>
    <p:sldId id="331" r:id="rId20"/>
    <p:sldId id="333" r:id="rId21"/>
    <p:sldId id="330" r:id="rId22"/>
    <p:sldId id="334" r:id="rId23"/>
    <p:sldId id="287" r:id="rId24"/>
    <p:sldId id="322" r:id="rId25"/>
    <p:sldId id="323" r:id="rId26"/>
    <p:sldId id="288" r:id="rId27"/>
  </p:sldIdLst>
  <p:sldSz cx="9906000" cy="6858000" type="A4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58070" autoAdjust="0"/>
  </p:normalViewPr>
  <p:slideViewPr>
    <p:cSldViewPr snapToGrid="0" snapToObjects="1">
      <p:cViewPr varScale="1">
        <p:scale>
          <a:sx n="42" d="100"/>
          <a:sy n="42" d="100"/>
        </p:scale>
        <p:origin x="2094" y="4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6CD66-7160-4C00-82ED-0113D790C391}" type="datetimeFigureOut">
              <a:rPr lang="nl-BE" smtClean="0"/>
              <a:t>1/08/2019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3EA81-DF64-4B33-9DCF-51432FFFE10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578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D78A-9D2B-4001-B03B-EF0172083354}" type="datetimeFigureOut">
              <a:rPr lang="nl-BE" smtClean="0"/>
              <a:t>1/08/2019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8033-F1E9-47C5-8375-618CFF0E54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800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Zet op voorhand met de leerkracht de Bluebots en matten klaar (1 per 2 leerlingen). Bij de intro mogen ze nog niet met de </a:t>
            </a:r>
            <a:r>
              <a:rPr lang="nl-BE" dirty="0" err="1"/>
              <a:t>Bluebot</a:t>
            </a:r>
            <a:r>
              <a:rPr lang="nl-BE" dirty="0"/>
              <a:t> beginnen spelen. 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6925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10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8754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11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22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12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1240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Elk groepje legt 5 </a:t>
            </a:r>
            <a:r>
              <a:rPr lang="nl-BE" dirty="0" err="1"/>
              <a:t>Creepers</a:t>
            </a:r>
            <a:r>
              <a:rPr lang="nl-BE" dirty="0"/>
              <a:t> op de mat (zie voorbeeld)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13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2334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Elk groepje legt 5 </a:t>
            </a:r>
            <a:r>
              <a:rPr lang="nl-BE" dirty="0" err="1"/>
              <a:t>Creepers</a:t>
            </a:r>
            <a:r>
              <a:rPr lang="nl-BE" dirty="0"/>
              <a:t> op de mat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14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4380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Hier mogen ze sommige knoppen niet gebruiken. De </a:t>
            </a:r>
            <a:r>
              <a:rPr lang="nl-BE" dirty="0" err="1"/>
              <a:t>Creepers</a:t>
            </a:r>
            <a:r>
              <a:rPr lang="nl-BE" dirty="0"/>
              <a:t> zijn weg.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15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8924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Hier mogen ze sommige knoppen niet gebruiken én liggen de </a:t>
            </a:r>
            <a:r>
              <a:rPr lang="nl-BE" dirty="0" err="1"/>
              <a:t>Creepers</a:t>
            </a:r>
            <a:r>
              <a:rPr lang="nl-BE" dirty="0"/>
              <a:t> terug op dezelfde plaats als bij Reeks 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16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63520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coach komt rond om groepje per groepje te helpen bij de koppeling met de app. Vanaf dan kan je de oefeningen verder met de app maken.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17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214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18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2516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19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297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Welkom + voorstelling van jezelf als coach (vul je naam in)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Wat doe jij als werk? Als je iets rond programmeren doet, kan je een voorbeeldje</a:t>
            </a:r>
            <a:r>
              <a:rPr lang="nl-BE" baseline="0" dirty="0"/>
              <a:t> geven van wat je doet, op kindermaat.</a:t>
            </a:r>
            <a:endParaRPr lang="nl-BE"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Klaar? Start!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20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7447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i="0" dirty="0"/>
              <a:t>De leerlingen die nog meer willen coderen, kan je doorverwijzen naar de website code.org/</a:t>
            </a:r>
            <a:r>
              <a:rPr lang="nl-BE" i="0" dirty="0" err="1"/>
              <a:t>learn</a:t>
            </a:r>
            <a:r>
              <a:rPr lang="nl-BE" i="0" dirty="0"/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i="0" dirty="0"/>
              <a:t>Vertel dat er</a:t>
            </a:r>
            <a:r>
              <a:rPr lang="nl-BE" i="0" baseline="0" dirty="0"/>
              <a:t> in Gent een heleboel organisaties zijn waar ze verder kunnen leren programmeren. Sommige zijn gratis en voor andere moet je betalen. Ze krijgen daar straks een overzichtje van.</a:t>
            </a:r>
            <a:endParaRPr i="0"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196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i="0" dirty="0"/>
              <a:t>Als</a:t>
            </a:r>
            <a:r>
              <a:rPr lang="nl-BE" i="0" baseline="0" dirty="0"/>
              <a:t> de leerling zijn stickers geplakt heeft, krijgt hij een Code-diploma. Je kan zelf de naam opschrijven, of dat door de leerkracht vooraf laten doen.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i="0" baseline="0" dirty="0"/>
              <a:t>Zet zeker je handtekening op het diploma om het ‘officieel’ te maken </a:t>
            </a:r>
            <a:r>
              <a:rPr lang="nl-BE" i="0" baseline="0" dirty="0"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i="0" baseline="0" dirty="0">
                <a:sym typeface="Wingdings" panose="05000000000000000000" pitchFamily="2" charset="2"/>
              </a:rPr>
              <a:t>Geef elke leerling ook een STEM-overzicht (gevouwen A5) mee.</a:t>
            </a:r>
            <a:endParaRPr i="0"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755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Nu mag je de wedstrijd aankondigen. Waarschijnlijk zijn de kinderen enthousiast over de Blue-Bots en zullen ze op de vraag “Willen jullie Blue-Bots winnen voor in de klas?” volmondig ja antwoorden. Maak een originele foto en stuur die naar </a:t>
            </a:r>
            <a:r>
              <a:rPr lang="nl-BE" dirty="0" err="1"/>
              <a:t>codecity@stad.gent</a:t>
            </a:r>
            <a:r>
              <a:rPr lang="nl-BE" dirty="0"/>
              <a:t>. We plaatsen hem zo snel mogelijk op de website. En dan kan het ‘liken’ beginnen </a:t>
            </a:r>
            <a:r>
              <a:rPr lang="nl-BE" dirty="0">
                <a:sym typeface="Wingdings" panose="05000000000000000000" pitchFamily="2" charset="2"/>
              </a:rPr>
              <a:t>.</a:t>
            </a:r>
            <a:endParaRPr lang="nl-BE"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295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79450" y="4767263"/>
            <a:ext cx="5435600" cy="39006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6925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pPr>
                <a:buClr>
                  <a:srgbClr val="000000"/>
                </a:buClr>
                <a:buFont typeface="Arial"/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Blue-Bots kan je stap voor stap programmeren. We gaan dat eerst met de knoppen op de rug doen, later ook met de app.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i="1" dirty="0"/>
              <a:t>Pols ook eens bij de leerlingen wie Minecraft kent en of ze de figuren op de mat kennen.</a:t>
            </a:r>
            <a:endParaRPr i="1"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Waarom gaan we de Blue-Bots leren programmeren? Omdat dat leuk is, natuurlijk. Maar ook omdat je zo de digitale wereld beter leert begrijpen.</a:t>
            </a:r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38250"/>
            <a:ext cx="4829175" cy="3343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Computers zijn overal. Ze zitten in heel veel apparaten. Vraag de leerlingen enkele voorbeelden (inspiratie op de slide </a:t>
            </a:r>
            <a:r>
              <a:rPr lang="nl-BE" dirty="0">
                <a:sym typeface="Wingdings" panose="05000000000000000000" pitchFamily="2" charset="2"/>
              </a:rPr>
              <a:t>, maar evengoed in de wasmachine, digibord, schoolbel…)</a:t>
            </a:r>
            <a:r>
              <a:rPr lang="nl-BE" dirty="0"/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/>
              <a:t>Al deze apparaten zijn geprogrammeerd om te doen wat ze doen. Vandaag gaan jullie hier de basis van leren.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sz="1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l-BE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nl-NL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Programmeren is het stap voor stap geven van opdrachten. </a:t>
            </a:r>
          </a:p>
          <a:p>
            <a:r>
              <a:rPr lang="nl-BE" dirty="0"/>
              <a:t>Vraag aan de leerlingen</a:t>
            </a:r>
            <a:r>
              <a:rPr lang="nl-BE" baseline="0" dirty="0"/>
              <a:t> wie al eens geprogrammeerd heeft, bijvoorbeeld met Scratch, </a:t>
            </a:r>
            <a:r>
              <a:rPr lang="nl-BE" baseline="0" dirty="0" err="1"/>
              <a:t>Blockly</a:t>
            </a:r>
            <a:r>
              <a:rPr lang="nl-BE" baseline="0" dirty="0"/>
              <a:t>, Lego </a:t>
            </a:r>
            <a:r>
              <a:rPr lang="nl-BE" baseline="0" dirty="0" err="1"/>
              <a:t>Mindstorms</a:t>
            </a:r>
            <a:r>
              <a:rPr lang="nl-BE" baseline="0" dirty="0"/>
              <a:t>…</a:t>
            </a:r>
            <a:endParaRPr lang="nl-BE" dirty="0"/>
          </a:p>
          <a:p>
            <a:endParaRPr lang="nl-BE" dirty="0"/>
          </a:p>
          <a:p>
            <a:r>
              <a:rPr lang="nl-BE" dirty="0"/>
              <a:t>Enkele voorbeelden:</a:t>
            </a:r>
          </a:p>
          <a:p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 Denk aan de verkeerslichten op straat. Als het groen is mag je doorrijden, is het rood moet je stoppen.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i="1" dirty="0"/>
              <a:t> Geef zelf een aantal voorbeelden waar programmeren aanwezig is. Verwijs hiervoor gerust naar de job die je uitoefent.</a:t>
            </a:r>
          </a:p>
          <a:p>
            <a:endParaRPr lang="nl-BE" dirty="0"/>
          </a:p>
          <a:p>
            <a:r>
              <a:rPr lang="nl-BE" dirty="0"/>
              <a:t>Belangrijk om te weten is dat computers, die je programmeert, alles letterlijk interpreteren. </a:t>
            </a:r>
          </a:p>
          <a:p>
            <a:r>
              <a:rPr lang="nl-BE" dirty="0"/>
              <a:t>Van zodra je dus 1 stap onvoldoende of niet meegeeft, zal de computer niet doen wat je vraagt.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6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31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Alle knoppen die je indrukte blijven in het geheugen zitten (de Blue-Bot kan 40 bewegingen onthouden). Als je met een nieuwe oefening begint, moet je het geheugen wissen. Dat doe je door op het kruisje te drukken.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7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868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Laat de kinderen de Blue-Bot eens goed bekijken.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8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388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58033-F1E9-47C5-8375-618CFF0E54BA}" type="slidenum">
              <a:rPr lang="nl-BE" kern="1200" smtClean="0">
                <a:solidFill>
                  <a:prstClr val="black"/>
                </a:solidFill>
                <a:latin typeface="Calibri"/>
                <a:ea typeface="+mn-ea"/>
              </a:rPr>
              <a:pPr>
                <a:defRPr/>
              </a:pPr>
              <a:t>9</a:t>
            </a:fld>
            <a:endParaRPr lang="nl-BE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971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37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36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83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00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0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986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048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86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336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3160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74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70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66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92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55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86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rPr lang="nl-BE">
                <a:solidFill>
                  <a:prstClr val="black">
                    <a:tint val="75000"/>
                  </a:prstClr>
                </a:solidFill>
              </a:rPr>
              <a:pPr/>
              <a:t>1/08/2019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0092-2CC6-6F44-8282-3DF5CD9EC702}" type="datetimeFigureOut">
              <a:t>1/08/2019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2097-F409-0B4E-86FF-53950B5D06B2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nl-NL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‹nr.›</a:t>
            </a:fld>
            <a:endParaRPr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068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0092-2CC6-6F44-8282-3DF5CD9EC702}" type="datetimeFigureOut">
              <a:rPr lang="nl-BE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/>
              <a:t>1/08/2019</a:t>
            </a:fld>
            <a:endParaRPr lang="nl-NL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2097-F409-0B4E-86FF-53950B5D06B2}" type="slidenum">
              <a:rPr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/>
              <a:t>‹nr.›</a:t>
            </a:fld>
            <a:endParaRPr lang="nl-NL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45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tleentuit.b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0"/>
            <a:ext cx="31432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0" y="3752850"/>
            <a:ext cx="31051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555" y="1514475"/>
            <a:ext cx="3782899" cy="382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64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Let op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Kijk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goed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of je mat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juist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ligt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De letters van TNT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mogen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niet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in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spiegelbeeld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staan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Is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dat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wel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zo,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draai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dan je mat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om.</a:t>
            </a: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Start steeds in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vakje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links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bovenaan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(de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windroos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). De Blue-Bot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kijkt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schaap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Tel of je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kaartjes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hebt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zijn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24 in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totaal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, met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hetzelfde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tekentje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links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bovenaan</a:t>
            </a:r>
            <a:r>
              <a:rPr lang="en-GB" dirty="0">
                <a:solidFill>
                  <a:prstClr val="black"/>
                </a:solidFill>
                <a:cs typeface="Helvetica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12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Opdrachten met de kaartjes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Leg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eerst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oplossing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met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kaartjes</a:t>
            </a: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Test dan je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oplossing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via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knoppen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van de Blue-Bot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Je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oplossingen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met de 24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kaartjes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bereiken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Denk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goed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over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andere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mogelijkheden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!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gevonden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?  Tel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kaartjes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nog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eens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geef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ze dan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terug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aan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coach</a:t>
            </a: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71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Reeks 1 op de mat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Steve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neemt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zwaard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vermoordt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zombie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Bezoek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stop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elk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even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Verzamel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wapen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elk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wapen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Ga 3x Zuid (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beneden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), 3x Oost (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rechts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), 3x Noord (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boven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)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3x West (links)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Blaas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zombie op met TNT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ga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terug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windroos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(start)</a:t>
            </a: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16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Reeks 2 – met de </a:t>
            </a:r>
            <a:r>
              <a:rPr lang="nl-NL" sz="3900" b="1" dirty="0" err="1">
                <a:latin typeface="Rockwell"/>
                <a:cs typeface="Rockwell"/>
              </a:rPr>
              <a:t>Creepers</a:t>
            </a:r>
            <a:r>
              <a:rPr lang="nl-NL" sz="3900" b="1" dirty="0">
                <a:latin typeface="Rockwell"/>
                <a:cs typeface="Rockwell"/>
              </a:rPr>
              <a:t>!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3.googleusercontent.com/9dei_ErQjpH3r9kb2za8fTxtQ8IGkxHr2DTB_I5kvhRzUfXqrLgF-j3Tf4shVtoK1QRfuVM0vP3maQ4LSCFB_czgrReqyAEkuTXngj5Agi37ynXsyqzAo9gRJ_st8rhRVQpa5OjYlmJrvUoi_wOEAzkUMMRt61gJd5p_Iv8vV6MHiyvDGNMz-JDGV7IgcjyYtB9pvmjM4lt5FidGnPldCfu2RxugNOAxzOW8LTE1opVWpoVqX21VP8zXF3k5sXWumR1l1hffMfQrBQLelO8Naeg3EGAOTyH8uzaaEB0tZy0BlzsNoLwtjyLtss7LdzU2GUzzvmDTHJlsY0PJK9vHyfQcTl-JIyoXxVavYnlavz1DlG15Mqwa_HzONlCrdjItjsoyle4mKv1pOV9UIvRJLFdRQYmc7HBzSk2U4sy83YIQAmmXttAofIflUc-u8wPZCK19_XHZH1WsNrsOwMsEbSrIxAyVkVyNHD7p2fyodVR7cSFRloXLVaB7bBad8nlQv0j_VoYOUAomLFuZ2-7bv-qFzJuc7F2RskjUIWhz0mOcQlI4NT7YQo_6DEN1_7mCKYSjEq7hx2u9Vwi2t-xz6i0_91hDZ6J1X_qmlZEUb9pJtCk3CFjL_PRiFCoA0bg7Ml9zPmk6gn4jS1aY_fzA9_uUWHCKg3ljRU5eitJMIRRgr7DFgqMGNBgdoa1D7cYberXtMQR5z21Jbvb01GwNfgLe=w1144-h858-no">
            <a:extLst>
              <a:ext uri="{FF2B5EF4-FFF2-40B4-BE49-F238E27FC236}">
                <a16:creationId xmlns:a16="http://schemas.microsoft.com/office/drawing/2014/main" id="{E4ED133B-374C-4819-BEB6-D6B870A43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5873" r="25167" b="6087"/>
          <a:stretch/>
        </p:blipFill>
        <p:spPr bwMode="auto">
          <a:xfrm rot="10800000">
            <a:off x="2801675" y="1837644"/>
            <a:ext cx="4344966" cy="46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4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Reeks 2 – met de </a:t>
            </a:r>
            <a:r>
              <a:rPr lang="nl-NL" sz="3900" b="1" dirty="0" err="1">
                <a:latin typeface="Rockwell"/>
                <a:cs typeface="Rockwell"/>
              </a:rPr>
              <a:t>Creepers</a:t>
            </a:r>
            <a:r>
              <a:rPr lang="nl-NL" sz="3900" b="1" dirty="0">
                <a:latin typeface="Rockwell"/>
                <a:cs typeface="Rockwell"/>
              </a:rPr>
              <a:t>!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Steve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neemt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zwaard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vermoordt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zombie.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Steve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zwaard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Bezoek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stop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elk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even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Verzamel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wapen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elk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wapen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Ga 3x Oost (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rechts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), 3x Zuid (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beneden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), 1x Oost,1x Zuid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1x West (links)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Blaas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zombie op met TNT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ga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terug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windroos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(start)</a:t>
            </a: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39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Reeks 3 – minder knoppen!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vooruitknop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breng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diamant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Steve.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diamant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vooruitknop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voeder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schaap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aan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zombie.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schaap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vooruit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’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‘links’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breng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TNT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Steve.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Steve.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vooruit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’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‘links: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bezoek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stop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elk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even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4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61357" y="771251"/>
            <a:ext cx="8144011" cy="1142015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Nog moeilijker:  minder knoppen en met </a:t>
            </a:r>
            <a:r>
              <a:rPr lang="nl-NL" sz="3900" b="1" dirty="0" err="1">
                <a:latin typeface="Rockwell"/>
                <a:cs typeface="Rockwell"/>
              </a:rPr>
              <a:t>Creepers</a:t>
            </a:r>
            <a:r>
              <a:rPr lang="nl-NL" sz="3900" b="1" dirty="0">
                <a:latin typeface="Rockwell"/>
                <a:cs typeface="Rockwell"/>
              </a:rPr>
              <a:t>!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66558" y="2239632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achteruitknop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breng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diamant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Steve.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diamant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achteruitknop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voeder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schaap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aan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zombie.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schaap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vooruit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’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‘links’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breng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TNT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Steve. Stop even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Steve.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Zonder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vooruit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’ </a:t>
            </a:r>
            <a:r>
              <a:rPr lang="en-GB" b="1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‘links: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bezoek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alle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stop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elk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dier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even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76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De Blue-Bot app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Koppel je tablet met je Blue-Bot. De naam van je Blue-Bot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staat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op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onderkant</a:t>
            </a: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Open de Blue-Bot app 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Maak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rest van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opdrachten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met de app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F76EA1-0FD8-4041-B094-297AE2C2A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791" y="2961352"/>
            <a:ext cx="1177748" cy="11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20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61357" y="771251"/>
            <a:ext cx="8144011" cy="646069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Extra: versla de </a:t>
            </a:r>
            <a:r>
              <a:rPr lang="nl-NL" sz="3900" b="1" dirty="0" err="1">
                <a:latin typeface="Rockwell"/>
                <a:cs typeface="Rockwell"/>
              </a:rPr>
              <a:t>Creeper</a:t>
            </a:r>
            <a:r>
              <a:rPr lang="nl-NL" sz="3900" b="1" dirty="0">
                <a:latin typeface="Rockwell"/>
                <a:cs typeface="Rockwell"/>
              </a:rPr>
              <a:t>!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66558" y="1668132"/>
            <a:ext cx="7338810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Eén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iemand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speelt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met de Blue-Bot,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andere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is de Creeper.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Kies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plaats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op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kaart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die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einddoel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is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Zet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Creeper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Blue-Bot op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willekeurig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vak</a:t>
            </a: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De Creeper mag 1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stap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bewegen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,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ook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schuin</a:t>
            </a: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De Blue-Bot mag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telkens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3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stappen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zetten</a:t>
            </a: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94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61357" y="771251"/>
            <a:ext cx="8144011" cy="646069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Extra: </a:t>
            </a:r>
            <a:r>
              <a:rPr lang="nl-NL" sz="3900" b="1" dirty="0" err="1">
                <a:latin typeface="Rockwell"/>
                <a:cs typeface="Rockwell"/>
              </a:rPr>
              <a:t>Creeperslag</a:t>
            </a:r>
            <a:endParaRPr lang="nl-NL" sz="3900" b="1" dirty="0">
              <a:latin typeface="Rockwell"/>
              <a:cs typeface="Rockwell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66557" y="1668132"/>
            <a:ext cx="7338811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Speel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met 2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groepjes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tegen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elkaar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Zorg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dat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je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elkaars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mat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niet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zien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Leg de Creepers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willekeurig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op de mat: 1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keer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1 Creeper, 1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keer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2 Creepers, 1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keer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3 Creepers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Teken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op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blad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papier het rooster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uit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boekje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Laat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je Blue-Bot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naar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vakje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rijden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Zeg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letter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nummer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van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vakje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(vb. E4)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andere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groep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zegt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“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raak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” of “mis”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Wie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weet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snelst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hoe de mat van de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andere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eruit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ziet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?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+mj-lt"/>
              <a:buAutoNum type="arabicPeriod"/>
              <a:defRPr/>
            </a:pPr>
            <a:endParaRPr lang="en-GB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31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742949" y="4399573"/>
            <a:ext cx="84624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dirty="0">
                <a:latin typeface="Rockwell"/>
                <a:ea typeface="Rockwell"/>
                <a:cs typeface="Rockwell"/>
                <a:sym typeface="Rockwell"/>
              </a:rPr>
              <a:t>Code City</a:t>
            </a:r>
            <a:endParaRPr sz="3900" b="1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1238250" y="5215792"/>
            <a:ext cx="7429500" cy="10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dirty="0">
                <a:latin typeface="Rockwell"/>
                <a:ea typeface="Rockwell"/>
                <a:cs typeface="Rockwell"/>
                <a:sym typeface="Rockwell"/>
              </a:rPr>
              <a:t>met als coach </a:t>
            </a:r>
            <a:br>
              <a:rPr lang="nl-NL" dirty="0">
                <a:latin typeface="Rockwell"/>
                <a:ea typeface="Rockwell"/>
                <a:cs typeface="Rockwell"/>
                <a:sym typeface="Rockwell"/>
              </a:rPr>
            </a:br>
            <a:r>
              <a:rPr lang="nl-NL" dirty="0">
                <a:latin typeface="Rockwell"/>
                <a:ea typeface="Rockwell"/>
                <a:cs typeface="Rockwell"/>
                <a:sym typeface="Rockwell"/>
              </a:rPr>
              <a:t>…</a:t>
            </a:r>
            <a:endParaRPr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5465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7"/>
          <a:stretch/>
        </p:blipFill>
        <p:spPr>
          <a:xfrm>
            <a:off x="2588005" y="1088572"/>
            <a:ext cx="682280" cy="9239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62" y="2789997"/>
            <a:ext cx="8007348" cy="24446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r="40725"/>
          <a:stretch/>
        </p:blipFill>
        <p:spPr>
          <a:xfrm>
            <a:off x="4086404" y="1088572"/>
            <a:ext cx="973932" cy="92392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9"/>
          <a:stretch/>
        </p:blipFill>
        <p:spPr>
          <a:xfrm>
            <a:off x="5956646" y="1088572"/>
            <a:ext cx="9605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809152" y="487927"/>
            <a:ext cx="8462400" cy="1117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Wil je nog </a:t>
            </a:r>
            <a:b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meer </a:t>
            </a:r>
            <a:r>
              <a:rPr lang="nl-NL" sz="39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programmeren</a:t>
            </a: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1165285" y="1880255"/>
            <a:ext cx="7429500" cy="4977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457200" algn="l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  <a:sym typeface="Rockwell"/>
              </a:rPr>
              <a:t>Download de Blue-Bot app. Je kan hier ook mee werken zonder Blue-Bot.</a:t>
            </a:r>
          </a:p>
          <a:p>
            <a:pPr marL="457200" lvl="0" indent="-457200" algn="l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  <a:sym typeface="Rockwell"/>
              </a:rPr>
              <a:t>De school kan Blue-Bots en tablets  ontlenen voor in de klas via </a:t>
            </a:r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  <a:sym typeface="Rockwel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www.gentleentuit.be</a:t>
            </a:r>
            <a:endParaRPr lang="nl-NL" dirty="0">
              <a:latin typeface="Helvetica" panose="020B0604020202020204" pitchFamily="34" charset="0"/>
              <a:cs typeface="Helvetica" panose="020B0604020202020204" pitchFamily="34" charset="0"/>
              <a:sym typeface="Rockwell"/>
            </a:endParaRPr>
          </a:p>
          <a:p>
            <a:pPr marL="457200" marR="0" lvl="0" indent="-457200" algn="l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NL" dirty="0">
                <a:latin typeface="Helvetica" panose="020B0604020202020204" pitchFamily="34" charset="0"/>
                <a:cs typeface="Helvetica" panose="020B0604020202020204" pitchFamily="34" charset="0"/>
                <a:sym typeface="Rockwell"/>
              </a:rPr>
              <a:t>Je vindt leuke online codeeropdrachten op code.org/</a:t>
            </a:r>
            <a:r>
              <a:rPr lang="nl-NL" dirty="0" err="1">
                <a:latin typeface="Helvetica" panose="020B0604020202020204" pitchFamily="34" charset="0"/>
                <a:cs typeface="Helvetica" panose="020B0604020202020204" pitchFamily="34" charset="0"/>
                <a:sym typeface="Rockwell"/>
              </a:rPr>
              <a:t>learn</a:t>
            </a:r>
            <a:endParaRPr lang="nl-NL" dirty="0">
              <a:latin typeface="Helvetica" panose="020B0604020202020204" pitchFamily="34" charset="0"/>
              <a:cs typeface="Helvetica" panose="020B0604020202020204" pitchFamily="34" charset="0"/>
              <a:sym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lang="nl-NL" sz="3100" dirty="0">
              <a:solidFill>
                <a:schemeClr val="dk1"/>
              </a:solidFill>
              <a:latin typeface="Rockwell"/>
              <a:sym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lang="nl-NL" sz="3100" dirty="0">
              <a:solidFill>
                <a:schemeClr val="dk1"/>
              </a:solidFill>
              <a:latin typeface="Rockwell"/>
              <a:sym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lang="nl-NL" sz="3100" dirty="0">
              <a:solidFill>
                <a:schemeClr val="dk1"/>
              </a:solidFill>
              <a:latin typeface="Rockwell"/>
              <a:sym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lang="nl-NL" sz="3100" dirty="0">
              <a:solidFill>
                <a:schemeClr val="dk1"/>
              </a:solidFill>
              <a:latin typeface="Rockwell"/>
              <a:sym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lang="nl-NL" sz="3100" dirty="0">
              <a:solidFill>
                <a:schemeClr val="dk1"/>
              </a:solidFill>
              <a:latin typeface="Rockwell"/>
              <a:sym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dirty="0"/>
          </a:p>
        </p:txBody>
      </p:sp>
      <p:pic>
        <p:nvPicPr>
          <p:cNvPr id="150" name="Shape 150" descr="Artboard 1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22B17E4-611D-4505-A9CD-585026A57F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526" r="1" b="51743"/>
          <a:stretch/>
        </p:blipFill>
        <p:spPr>
          <a:xfrm>
            <a:off x="3971405" y="5052347"/>
            <a:ext cx="5300147" cy="1473001"/>
          </a:xfrm>
          <a:prstGeom prst="rect">
            <a:avLst/>
          </a:prstGeom>
        </p:spPr>
      </p:pic>
      <p:pic>
        <p:nvPicPr>
          <p:cNvPr id="6" name="Shape 90">
            <a:extLst>
              <a:ext uri="{FF2B5EF4-FFF2-40B4-BE49-F238E27FC236}">
                <a16:creationId xmlns:a16="http://schemas.microsoft.com/office/drawing/2014/main" id="{E9CCE74C-537F-4DCE-A639-904411D23AE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709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606413" y="334678"/>
            <a:ext cx="846240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dirty="0">
                <a:solidFill>
                  <a:schemeClr val="dk1"/>
                </a:solidFill>
                <a:latin typeface="Rockwell"/>
                <a:sym typeface="Rockwell"/>
              </a:rPr>
              <a:t>Wat vond jij ervan?</a:t>
            </a:r>
            <a:endParaRPr dirty="0"/>
          </a:p>
        </p:txBody>
      </p:sp>
      <p:pic>
        <p:nvPicPr>
          <p:cNvPr id="150" name="Shape 150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6848475" y="13906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000875" y="15430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153275" y="16954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305675" y="18478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458075" y="20002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610475" y="21526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762875" y="23050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915275" y="24574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067675" y="26098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220075" y="27622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372475" y="29146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524875" y="3067028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6848475" y="33051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000875" y="34575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153275" y="36099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305675" y="37623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458075" y="39147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610475" y="40671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762875" y="42195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7915275" y="43719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067675" y="45243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220075" y="46767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372475" y="48291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44584" r="45078" b="43194"/>
          <a:stretch/>
        </p:blipFill>
        <p:spPr bwMode="auto">
          <a:xfrm>
            <a:off x="8524875" y="4981531"/>
            <a:ext cx="857250" cy="83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Shape 90">
            <a:extLst>
              <a:ext uri="{FF2B5EF4-FFF2-40B4-BE49-F238E27FC236}">
                <a16:creationId xmlns:a16="http://schemas.microsoft.com/office/drawing/2014/main" id="{4456B5FE-FC72-4FD8-B6B3-AA9B4404A8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10417" r="20468" b="13472"/>
          <a:stretch/>
        </p:blipFill>
        <p:spPr bwMode="auto">
          <a:xfrm>
            <a:off x="333374" y="1387708"/>
            <a:ext cx="6217055" cy="4641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6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3935995" y="1423260"/>
            <a:ext cx="1854080" cy="5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dirty="0">
                <a:latin typeface="Rockwell"/>
                <a:ea typeface="Rockwell"/>
                <a:cs typeface="Rockwell"/>
                <a:sym typeface="Rockwell"/>
              </a:rPr>
              <a:t>FOTO!</a:t>
            </a:r>
            <a:endParaRPr sz="3900" b="1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" name="Picture 2" descr="Afbeeldingsresultaat voor minecraft fototoestel">
            <a:extLst>
              <a:ext uri="{FF2B5EF4-FFF2-40B4-BE49-F238E27FC236}">
                <a16:creationId xmlns:a16="http://schemas.microsoft.com/office/drawing/2014/main" id="{4BD77408-89C0-4C54-950A-45848933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57" y="139915"/>
            <a:ext cx="28575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rtboard 1@2x.png">
            <a:extLst>
              <a:ext uri="{FF2B5EF4-FFF2-40B4-BE49-F238E27FC236}">
                <a16:creationId xmlns:a16="http://schemas.microsoft.com/office/drawing/2014/main" id="{5C5A9E77-73DC-471B-8C41-0F8133C49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4728" r="19722" b="12869"/>
          <a:stretch/>
        </p:blipFill>
        <p:spPr bwMode="auto">
          <a:xfrm>
            <a:off x="275225" y="2605017"/>
            <a:ext cx="3385543" cy="2386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3" t="11937" r="33459" b="10698"/>
          <a:stretch/>
        </p:blipFill>
        <p:spPr bwMode="auto">
          <a:xfrm>
            <a:off x="3935995" y="2605017"/>
            <a:ext cx="2517224" cy="3568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Shape 90">
            <a:extLst>
              <a:ext uri="{FF2B5EF4-FFF2-40B4-BE49-F238E27FC236}">
                <a16:creationId xmlns:a16="http://schemas.microsoft.com/office/drawing/2014/main" id="{82310245-3528-4DFB-9CAA-4C6DA0830A5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416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0"/>
            <a:ext cx="31432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0" y="3752850"/>
            <a:ext cx="31051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555" y="1514475"/>
            <a:ext cx="3782899" cy="382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67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721789" y="643283"/>
            <a:ext cx="8462419" cy="598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Wat gaan we doen?</a:t>
            </a:r>
            <a:endParaRPr dirty="0"/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238249" y="1672698"/>
            <a:ext cx="7429500" cy="10516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sz="3200" dirty="0"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Programmeren</a:t>
            </a:r>
            <a:r>
              <a:rPr lang="nl-NL" sz="3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 met Blue-Bots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sz="3200" dirty="0">
                <a:latin typeface="Calibri" panose="020F0502020204030204" pitchFamily="34" charset="0"/>
                <a:ea typeface="Rockwell"/>
                <a:cs typeface="Calibri" panose="020F0502020204030204" pitchFamily="34" charset="0"/>
                <a:sym typeface="Rockwell"/>
              </a:rPr>
              <a:t>Thema Minecraft</a:t>
            </a:r>
            <a:endParaRPr sz="3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Rockwell"/>
              <a:cs typeface="Calibri" panose="020F0502020204030204" pitchFamily="34" charset="0"/>
              <a:sym typeface="Rockwell"/>
            </a:endParaRPr>
          </a:p>
        </p:txBody>
      </p:sp>
      <p:pic>
        <p:nvPicPr>
          <p:cNvPr id="157" name="Shape 157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F2AD954-5332-4F3A-8285-ABECD59E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033" y="2277033"/>
            <a:ext cx="4580967" cy="458096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36CAD61-EEE7-49B6-9C51-29C3FCB56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8" t="29865" r="42547" b="49585"/>
          <a:stretch/>
        </p:blipFill>
        <p:spPr bwMode="auto">
          <a:xfrm>
            <a:off x="2632145" y="3229408"/>
            <a:ext cx="1948823" cy="176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Shape 90">
            <a:extLst>
              <a:ext uri="{FF2B5EF4-FFF2-40B4-BE49-F238E27FC236}">
                <a16:creationId xmlns:a16="http://schemas.microsoft.com/office/drawing/2014/main" id="{E9C92B1C-78D8-45E1-8B79-860672C5313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75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999" b="-999"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742949" y="4399573"/>
            <a:ext cx="8462419" cy="598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ckwell"/>
              <a:buNone/>
            </a:pPr>
            <a:r>
              <a:rPr lang="nl-NL" sz="3900" b="1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 digitale wereld</a:t>
            </a:r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238250" y="4953617"/>
            <a:ext cx="7429500" cy="10516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lang="nl-NL" sz="31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beter begrijpen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45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 descr="Artboard 1@2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14" y="181429"/>
            <a:ext cx="904399" cy="9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https://static.pexels.com/photos/267394/pexels-photo-267394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436" y="4472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 r="14192"/>
          <a:stretch/>
        </p:blipFill>
        <p:spPr>
          <a:xfrm>
            <a:off x="3554737" y="2341422"/>
            <a:ext cx="2796523" cy="21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8436" y="2364237"/>
            <a:ext cx="3240000" cy="215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7">
            <a:alphaModFix/>
          </a:blip>
          <a:srcRect l="820" t="2066" r="-819"/>
          <a:stretch/>
        </p:blipFill>
        <p:spPr>
          <a:xfrm>
            <a:off x="6668436" y="4693528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2341429"/>
            <a:ext cx="3240000" cy="216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https://static.pexels.com/photos/73910/mars-mars-rover-space-travel-robot-73910.jpe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54737" y="4693529"/>
            <a:ext cx="2796524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54738" y="4472"/>
            <a:ext cx="279652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98000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https://static.pexels.com/photos/574071/pexels-photo-574071.jpe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4472"/>
            <a:ext cx="324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38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does not compute">
            <a:extLst>
              <a:ext uri="{FF2B5EF4-FFF2-40B4-BE49-F238E27FC236}">
                <a16:creationId xmlns:a16="http://schemas.microsoft.com/office/drawing/2014/main" id="{693526A7-659E-4970-BBE5-C2987FBC0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06" y="4210484"/>
            <a:ext cx="2510551" cy="25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84738" y="335983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Programmeren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7F8FA7A-EAF6-44F7-8BF0-43E5420C9EEB}"/>
              </a:ext>
            </a:extLst>
          </p:cNvPr>
          <p:cNvSpPr/>
          <p:nvPr/>
        </p:nvSpPr>
        <p:spPr>
          <a:xfrm>
            <a:off x="1431985" y="1835412"/>
            <a:ext cx="7815171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sz="2400" dirty="0">
                <a:latin typeface="Helvetica" panose="020B0604020202020204" pitchFamily="34" charset="0"/>
                <a:cs typeface="Helvetica" panose="020B0604020202020204" pitchFamily="34" charset="0"/>
              </a:rPr>
              <a:t>Stap-voor-stap  zeggen wat iets/iemand moet doen</a:t>
            </a:r>
          </a:p>
          <a:p>
            <a:pPr marL="457200" indent="-4572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sz="2400" dirty="0">
                <a:latin typeface="Helvetica" panose="020B0604020202020204" pitchFamily="34" charset="0"/>
                <a:cs typeface="Helvetica" panose="020B0604020202020204" pitchFamily="34" charset="0"/>
              </a:rPr>
              <a:t>Goed nadenken welke stappen en in welke volgorde</a:t>
            </a:r>
          </a:p>
          <a:p>
            <a:pPr marL="457200" indent="-4572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nl-BE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Computers en robots nemen alles letterlijk </a:t>
            </a:r>
          </a:p>
          <a:p>
            <a:pPr marL="457200" indent="-457200">
              <a:spcBef>
                <a:spcPts val="1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nl-BE" sz="2400" dirty="0">
                <a:latin typeface="Helvetica" panose="020B0604020202020204" pitchFamily="34" charset="0"/>
                <a:cs typeface="Helvetica" panose="020B0604020202020204" pitchFamily="34" charset="0"/>
              </a:rPr>
              <a:t>Eén foutje en de robot begrijpt niet wat je wil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055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bluebot">
            <a:extLst>
              <a:ext uri="{FF2B5EF4-FFF2-40B4-BE49-F238E27FC236}">
                <a16:creationId xmlns:a16="http://schemas.microsoft.com/office/drawing/2014/main" id="{3B748826-A54E-4539-AC58-5E66D81A9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" b="5111"/>
          <a:stretch/>
        </p:blipFill>
        <p:spPr bwMode="auto">
          <a:xfrm>
            <a:off x="6287116" y="3020301"/>
            <a:ext cx="3107027" cy="317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Blue-Bots</a:t>
            </a:r>
          </a:p>
        </p:txBody>
      </p:sp>
      <p:sp>
        <p:nvSpPr>
          <p:cNvPr id="14" name="Ondertitel 2"/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Programmeren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via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knoppen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op de rug of app</a:t>
            </a:r>
          </a:p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3200" baseline="30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Bij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nieuwe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opdracht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: op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kruisje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drukken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! 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88CFA461-D693-4AAA-BA00-EFCCDCB9D16C}"/>
              </a:ext>
            </a:extLst>
          </p:cNvPr>
          <p:cNvCxnSpPr>
            <a:cxnSpLocks/>
          </p:cNvCxnSpPr>
          <p:nvPr/>
        </p:nvCxnSpPr>
        <p:spPr>
          <a:xfrm>
            <a:off x="5614255" y="3392915"/>
            <a:ext cx="2226374" cy="161040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hape 90">
            <a:extLst>
              <a:ext uri="{FF2B5EF4-FFF2-40B4-BE49-F238E27FC236}">
                <a16:creationId xmlns:a16="http://schemas.microsoft.com/office/drawing/2014/main" id="{DD9B0D26-12C0-4540-9BC0-C15C288787D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4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Blue-Bots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D69EEE-B408-40D6-81E2-497A34A7D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09" r="9599"/>
          <a:stretch/>
        </p:blipFill>
        <p:spPr>
          <a:xfrm rot="5400000">
            <a:off x="2849476" y="-362779"/>
            <a:ext cx="4704522" cy="890215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4C3E3CD-5615-4DBF-AA9B-0C51F434E94E}"/>
              </a:ext>
            </a:extLst>
          </p:cNvPr>
          <p:cNvSpPr/>
          <p:nvPr/>
        </p:nvSpPr>
        <p:spPr>
          <a:xfrm>
            <a:off x="1431235" y="1736035"/>
            <a:ext cx="4320208" cy="516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Shape 90">
            <a:extLst>
              <a:ext uri="{FF2B5EF4-FFF2-40B4-BE49-F238E27FC236}">
                <a16:creationId xmlns:a16="http://schemas.microsoft.com/office/drawing/2014/main" id="{810971ED-1E9B-4BFB-8386-528383857E9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6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rtboard 1@2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4" y="181429"/>
            <a:ext cx="907143" cy="90714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42949" y="1006825"/>
            <a:ext cx="8462419" cy="598033"/>
          </a:xfrm>
        </p:spPr>
        <p:txBody>
          <a:bodyPr>
            <a:noAutofit/>
          </a:bodyPr>
          <a:lstStyle/>
          <a:p>
            <a:r>
              <a:rPr lang="nl-NL" sz="3900" b="1" dirty="0">
                <a:latin typeface="Rockwell"/>
                <a:cs typeface="Rockwell"/>
              </a:rPr>
              <a:t>Blue-Bots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019C9A7-0FBE-4C4D-9DA5-7F9CB22C67B0}"/>
              </a:ext>
            </a:extLst>
          </p:cNvPr>
          <p:cNvSpPr txBox="1">
            <a:spLocks/>
          </p:cNvSpPr>
          <p:nvPr/>
        </p:nvSpPr>
        <p:spPr>
          <a:xfrm>
            <a:off x="1895929" y="1837645"/>
            <a:ext cx="7036036" cy="4602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105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Je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werkt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per twee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Volg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opdrachten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in het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boekje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. 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Eerst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werk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je met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kaartjes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,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daarna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enkel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met de Blue-Bot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daarna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met de app.</a:t>
            </a:r>
          </a:p>
          <a:p>
            <a:pPr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defRPr/>
            </a:pPr>
            <a:endParaRPr lang="en-GB" sz="3200" baseline="30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  <a:sym typeface="Arial"/>
            </a:endParaRP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Start op p 9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Denk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goed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na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en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geef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het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niet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te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snel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op.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Als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je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er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niet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uit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geraakt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vraag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dan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hulp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</a:t>
            </a:r>
            <a:r>
              <a:rPr lang="en-GB" sz="3200" baseline="30000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aan</a:t>
            </a:r>
            <a:r>
              <a:rPr lang="en-GB" sz="3200" baseline="30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  <a:sym typeface="Arial"/>
              </a:rPr>
              <a:t> de coach.</a:t>
            </a:r>
          </a:p>
          <a:p>
            <a:pPr marL="457200" indent="-457200" algn="l">
              <a:lnSpc>
                <a:spcPct val="100000"/>
              </a:lnSpc>
              <a:buClr>
                <a:srgbClr val="70AD47">
                  <a:lumMod val="75000"/>
                </a:srgb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en-GB" sz="3200" baseline="30000" dirty="0">
              <a:solidFill>
                <a:prstClr val="black"/>
              </a:solidFill>
              <a:cs typeface="Helvetica" panose="020B0604020202020204" pitchFamily="34" charset="0"/>
              <a:sym typeface="Arial"/>
            </a:endParaRPr>
          </a:p>
        </p:txBody>
      </p:sp>
      <p:pic>
        <p:nvPicPr>
          <p:cNvPr id="5" name="Shape 90">
            <a:extLst>
              <a:ext uri="{FF2B5EF4-FFF2-40B4-BE49-F238E27FC236}">
                <a16:creationId xmlns:a16="http://schemas.microsoft.com/office/drawing/2014/main" id="{751D3AED-6F10-4DC5-9153-B6DFDC6DDCC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" y="4991439"/>
            <a:ext cx="1866559" cy="18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79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hema">
  <a:themeElements>
    <a:clrScheme name="Office-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1565</TotalTime>
  <Words>1431</Words>
  <Application>Microsoft Office PowerPoint</Application>
  <PresentationFormat>A4 (210 x 297 mm)</PresentationFormat>
  <Paragraphs>151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Rockwell</vt:lpstr>
      <vt:lpstr>Wingdings</vt:lpstr>
      <vt:lpstr>Office-thema</vt:lpstr>
      <vt:lpstr>1_Office-thema</vt:lpstr>
      <vt:lpstr>2_Office-thema</vt:lpstr>
      <vt:lpstr>PowerPoint-presentatie</vt:lpstr>
      <vt:lpstr>Code City</vt:lpstr>
      <vt:lpstr>Wat gaan we doen?</vt:lpstr>
      <vt:lpstr>De digitale wereld</vt:lpstr>
      <vt:lpstr>PowerPoint-presentatie</vt:lpstr>
      <vt:lpstr>Programmeren </vt:lpstr>
      <vt:lpstr>Blue-Bots</vt:lpstr>
      <vt:lpstr>Blue-Bots</vt:lpstr>
      <vt:lpstr>Blue-Bots</vt:lpstr>
      <vt:lpstr>Let op</vt:lpstr>
      <vt:lpstr>Opdrachten met de kaartjes</vt:lpstr>
      <vt:lpstr>Reeks 1 op de mat</vt:lpstr>
      <vt:lpstr>Reeks 2 – met de Creepers!</vt:lpstr>
      <vt:lpstr>Reeks 2 – met de Creepers!</vt:lpstr>
      <vt:lpstr>Reeks 3 – minder knoppen!</vt:lpstr>
      <vt:lpstr>Nog moeilijker:  minder knoppen en met Creepers!</vt:lpstr>
      <vt:lpstr>De Blue-Bot app</vt:lpstr>
      <vt:lpstr>Extra: versla de Creeper!</vt:lpstr>
      <vt:lpstr>Extra: Creeperslag</vt:lpstr>
      <vt:lpstr>PowerPoint-presentatie</vt:lpstr>
      <vt:lpstr>Wil je nog  meer programmeren?</vt:lpstr>
      <vt:lpstr>Wat vond jij ervan?</vt:lpstr>
      <vt:lpstr>FOTO!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</dc:creator>
  <cp:lastModifiedBy>Vos Karen</cp:lastModifiedBy>
  <cp:revision>117</cp:revision>
  <cp:lastPrinted>2019-02-12T12:49:20Z</cp:lastPrinted>
  <dcterms:created xsi:type="dcterms:W3CDTF">2017-11-06T13:35:20Z</dcterms:created>
  <dcterms:modified xsi:type="dcterms:W3CDTF">2019-08-01T11:36:47Z</dcterms:modified>
</cp:coreProperties>
</file>