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handoutMasterIdLst>
    <p:handoutMasterId r:id="rId21"/>
  </p:handoutMasterIdLst>
  <p:sldIdLst>
    <p:sldId id="289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97" r:id="rId12"/>
    <p:sldId id="281" r:id="rId13"/>
    <p:sldId id="282" r:id="rId14"/>
    <p:sldId id="283" r:id="rId15"/>
    <p:sldId id="271" r:id="rId16"/>
    <p:sldId id="284" r:id="rId17"/>
    <p:sldId id="287" r:id="rId18"/>
    <p:sldId id="288" r:id="rId19"/>
  </p:sldIdLst>
  <p:sldSz cx="9906000" cy="6858000" type="A4"/>
  <p:notesSz cx="6794500" cy="9906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76868" autoAdjust="0"/>
  </p:normalViewPr>
  <p:slideViewPr>
    <p:cSldViewPr snapToGrid="0" snapToObjects="1">
      <p:cViewPr>
        <p:scale>
          <a:sx n="72" d="100"/>
          <a:sy n="72" d="100"/>
        </p:scale>
        <p:origin x="-1152" y="58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6CD66-7160-4C00-82ED-0113D790C391}" type="datetimeFigureOut">
              <a:rPr lang="nl-BE" smtClean="0"/>
              <a:t>14/06/2018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3EA81-DF64-4B33-9DCF-51432FFFE1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5787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AD78A-9D2B-4001-B03B-EF0172083354}" type="datetimeFigureOut">
              <a:rPr lang="nl-BE" smtClean="0"/>
              <a:t>14/06/2018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2950"/>
            <a:ext cx="53657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58033-F1E9-47C5-8375-618CFF0E54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580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8250"/>
            <a:ext cx="4829175" cy="3343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450" y="4767263"/>
            <a:ext cx="5435600" cy="39006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48645" y="9408981"/>
            <a:ext cx="2944283" cy="496925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Open ‘</a:t>
            </a:r>
            <a:r>
              <a:rPr lang="nl-BE" dirty="0" err="1"/>
              <a:t>Hour</a:t>
            </a:r>
            <a:r>
              <a:rPr lang="nl-BE" dirty="0"/>
              <a:t> of Code’ op de computer en kies een personage </a:t>
            </a:r>
            <a:r>
              <a:rPr lang="nl-BE" dirty="0" smtClean="0"/>
              <a:t>om </a:t>
            </a:r>
            <a:r>
              <a:rPr lang="nl-BE" dirty="0"/>
              <a:t>te starten</a:t>
            </a:r>
            <a:r>
              <a:rPr lang="nl-BE" dirty="0" smtClean="0"/>
              <a:t>. </a:t>
            </a:r>
            <a:r>
              <a:rPr lang="nl-BE" dirty="0" err="1" smtClean="0"/>
              <a:t>Alex</a:t>
            </a:r>
            <a:r>
              <a:rPr lang="nl-BE" baseline="0" dirty="0" smtClean="0"/>
              <a:t> (</a:t>
            </a:r>
            <a:r>
              <a:rPr lang="nl-BE" dirty="0" smtClean="0"/>
              <a:t>het</a:t>
            </a:r>
            <a:r>
              <a:rPr lang="nl-BE" baseline="0" dirty="0" smtClean="0"/>
              <a:t> meisje) en</a:t>
            </a:r>
            <a:r>
              <a:rPr lang="nl-BE" dirty="0" smtClean="0"/>
              <a:t> Steve (de jongen) zijn de hoofdpersonages in </a:t>
            </a:r>
            <a:r>
              <a:rPr lang="nl-BE" dirty="0" err="1" smtClean="0"/>
              <a:t>Minecraft</a:t>
            </a:r>
            <a:r>
              <a:rPr lang="nl-BE" dirty="0" smtClean="0"/>
              <a:t>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58033-F1E9-47C5-8375-618CFF0E54BA}" type="slidenum">
              <a:rPr lang="nl-BE" kern="1200" smtClean="0">
                <a:solidFill>
                  <a:prstClr val="black"/>
                </a:solidFill>
                <a:latin typeface="Calibri"/>
                <a:ea typeface="+mn-ea"/>
              </a:rPr>
              <a:pPr>
                <a:defRPr/>
              </a:pPr>
              <a:t>10</a:t>
            </a:fld>
            <a:endParaRPr lang="nl-BE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8680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i="1" dirty="0"/>
              <a:t>Geef wat uitleg bij de werking van het programma. Welke onderdelen zijn er?</a:t>
            </a:r>
          </a:p>
          <a:p>
            <a:endParaRPr lang="nl-BE" i="1" dirty="0"/>
          </a:p>
          <a:p>
            <a:r>
              <a:rPr lang="nl-BE" i="0" dirty="0"/>
              <a:t>Bovenaan het scherm krijg je de opdracht die je moet uitvoeren. Sleep de blokken naar de werkplaats en klik ze aan elkaar.</a:t>
            </a:r>
          </a:p>
          <a:p>
            <a:r>
              <a:rPr lang="nl-BE" i="0" dirty="0"/>
              <a:t>Als je klaar bent met het plaatsen van de blokken, klik je op start om de code te testen.</a:t>
            </a:r>
          </a:p>
          <a:p>
            <a:r>
              <a:rPr lang="nl-BE" i="0" dirty="0"/>
              <a:t>Op het speelveld zal je zien of de code correct was of niet. Hopelijk breng je de verschillende opdrachten tot een goed einde.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nl-NL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11</a:t>
            </a:fld>
            <a:endParaRPr lang="nl-N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9195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79450" y="4767263"/>
            <a:ext cx="5435600" cy="39006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Tijdens het doorlopen van de opdrachten kan je soms een filmpje tegenkomen. Ze helpen je op weg en geven je wat meer uitleg over de komende opdrachten.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smtClean="0"/>
              <a:t>De filmpjes zijn </a:t>
            </a:r>
            <a:r>
              <a:rPr lang="nl-BE" dirty="0"/>
              <a:t>in het </a:t>
            </a:r>
            <a:r>
              <a:rPr lang="nl-BE" dirty="0" smtClean="0"/>
              <a:t>Engels met Nederlandse</a:t>
            </a:r>
            <a:r>
              <a:rPr lang="nl-BE" baseline="0" dirty="0" smtClean="0"/>
              <a:t> </a:t>
            </a:r>
            <a:r>
              <a:rPr lang="nl-BE" dirty="0" smtClean="0"/>
              <a:t>ondertiteling. Je kan ook enkel de uitleg lezen (in het Nederlands). </a:t>
            </a:r>
            <a:r>
              <a:rPr lang="nl-BE" dirty="0"/>
              <a:t>Dit is </a:t>
            </a:r>
            <a:r>
              <a:rPr lang="nl-BE" dirty="0" smtClean="0"/>
              <a:t>niet </a:t>
            </a:r>
            <a:r>
              <a:rPr lang="nl-BE" dirty="0"/>
              <a:t>verplicht</a:t>
            </a:r>
            <a:r>
              <a:rPr lang="nl-BE" dirty="0" smtClean="0"/>
              <a:t>. Je kan ook verder zonder de filmpjes bekeken te hebben.</a:t>
            </a:r>
            <a:endParaRPr dirty="0"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8250"/>
            <a:ext cx="4829175" cy="3343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err="1" smtClean="0">
                <a:cs typeface="Helvetica" panose="020B0604020202020204" pitchFamily="34" charset="0"/>
              </a:rPr>
              <a:t>Een</a:t>
            </a:r>
            <a:r>
              <a:rPr lang="en-GB" sz="1200" dirty="0" smtClean="0">
                <a:cs typeface="Helvetica" panose="020B0604020202020204" pitchFamily="34" charset="0"/>
              </a:rPr>
              <a:t> extra </a:t>
            </a:r>
            <a:r>
              <a:rPr lang="en-GB" sz="1200" dirty="0" err="1" smtClean="0">
                <a:cs typeface="Helvetica" panose="020B0604020202020204" pitchFamily="34" charset="0"/>
              </a:rPr>
              <a:t>uitdaging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v</a:t>
            </a:r>
            <a:r>
              <a:rPr lang="en-GB" sz="1200" dirty="0" err="1" smtClean="0">
                <a:cs typeface="Helvetica" panose="020B0604020202020204" pitchFamily="34" charset="0"/>
              </a:rPr>
              <a:t>oor</a:t>
            </a:r>
            <a:r>
              <a:rPr lang="en-GB" sz="1200" dirty="0" smtClean="0">
                <a:cs typeface="Helvetica" panose="020B0604020202020204" pitchFamily="34" charset="0"/>
              </a:rPr>
              <a:t> </a:t>
            </a:r>
            <a:r>
              <a:rPr lang="en-GB" sz="1200" dirty="0" err="1" smtClean="0">
                <a:cs typeface="Helvetica" panose="020B0604020202020204" pitchFamily="34" charset="0"/>
              </a:rPr>
              <a:t>kinderen</a:t>
            </a:r>
            <a:r>
              <a:rPr lang="en-GB" sz="1200" baseline="0" dirty="0" smtClean="0">
                <a:cs typeface="Helvetica" panose="020B0604020202020204" pitchFamily="34" charset="0"/>
              </a:rPr>
              <a:t> die al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eens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geprogrammeerd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hebben</a:t>
            </a:r>
            <a:r>
              <a:rPr lang="en-GB" sz="1200" baseline="0" dirty="0" smtClean="0">
                <a:cs typeface="Helvetica" panose="020B0604020202020204" pitchFamily="34" charset="0"/>
              </a:rPr>
              <a:t> of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er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snel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mee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weg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zijn</a:t>
            </a:r>
            <a:r>
              <a:rPr lang="en-GB" sz="1200" baseline="0" dirty="0" smtClean="0">
                <a:cs typeface="Helvetica" panose="020B0604020202020204" pitchFamily="34" charset="0"/>
              </a:rPr>
              <a:t>: j</a:t>
            </a:r>
            <a:r>
              <a:rPr lang="en-GB" sz="1200" dirty="0" smtClean="0">
                <a:cs typeface="Helvetica" panose="020B0604020202020204" pitchFamily="34" charset="0"/>
              </a:rPr>
              <a:t>e </a:t>
            </a:r>
            <a:r>
              <a:rPr lang="en-GB" sz="1200" dirty="0" err="1" smtClean="0">
                <a:cs typeface="Helvetica" panose="020B0604020202020204" pitchFamily="34" charset="0"/>
              </a:rPr>
              <a:t>ziet</a:t>
            </a:r>
            <a:r>
              <a:rPr lang="en-GB" sz="1200" dirty="0" smtClean="0">
                <a:cs typeface="Helvetica" panose="020B0604020202020204" pitchFamily="34" charset="0"/>
              </a:rPr>
              <a:t> </a:t>
            </a:r>
            <a:r>
              <a:rPr lang="en-GB" sz="1200" dirty="0" err="1" smtClean="0">
                <a:cs typeface="Helvetica" panose="020B0604020202020204" pitchFamily="34" charset="0"/>
              </a:rPr>
              <a:t>bij</a:t>
            </a:r>
            <a:r>
              <a:rPr lang="en-GB" sz="1200" dirty="0" smtClean="0">
                <a:cs typeface="Helvetica" panose="020B0604020202020204" pitchFamily="34" charset="0"/>
              </a:rPr>
              <a:t> </a:t>
            </a:r>
            <a:r>
              <a:rPr lang="en-GB" sz="1200" dirty="0" err="1" smtClean="0">
                <a:cs typeface="Helvetica" panose="020B0604020202020204" pitchFamily="34" charset="0"/>
              </a:rPr>
              <a:t>elke</a:t>
            </a:r>
            <a:r>
              <a:rPr lang="en-GB" sz="1200" dirty="0" smtClean="0">
                <a:cs typeface="Helvetica" panose="020B0604020202020204" pitchFamily="34" charset="0"/>
              </a:rPr>
              <a:t> </a:t>
            </a:r>
            <a:r>
              <a:rPr lang="en-GB" sz="1200" dirty="0" err="1" smtClean="0">
                <a:cs typeface="Helvetica" panose="020B0604020202020204" pitchFamily="34" charset="0"/>
              </a:rPr>
              <a:t>puzzel</a:t>
            </a:r>
            <a:r>
              <a:rPr lang="en-GB" sz="1200" dirty="0" smtClean="0">
                <a:cs typeface="Helvetica" panose="020B0604020202020204" pitchFamily="34" charset="0"/>
              </a:rPr>
              <a:t> het minimum </a:t>
            </a:r>
            <a:r>
              <a:rPr lang="en-GB" sz="1200" dirty="0" err="1" smtClean="0">
                <a:cs typeface="Helvetica" panose="020B0604020202020204" pitchFamily="34" charset="0"/>
              </a:rPr>
              <a:t>aantal</a:t>
            </a:r>
            <a:r>
              <a:rPr lang="en-GB" sz="1200" dirty="0" smtClean="0">
                <a:cs typeface="Helvetica" panose="020B0604020202020204" pitchFamily="34" charset="0"/>
              </a:rPr>
              <a:t> </a:t>
            </a:r>
            <a:r>
              <a:rPr lang="en-GB" sz="1200" dirty="0" err="1" smtClean="0">
                <a:cs typeface="Helvetica" panose="020B0604020202020204" pitchFamily="34" charset="0"/>
              </a:rPr>
              <a:t>stappen</a:t>
            </a:r>
            <a:r>
              <a:rPr lang="en-GB" sz="1200" dirty="0" smtClean="0">
                <a:cs typeface="Helvetica" panose="020B0604020202020204" pitchFamily="34" charset="0"/>
              </a:rPr>
              <a:t> </a:t>
            </a:r>
            <a:r>
              <a:rPr lang="en-GB" sz="1200" dirty="0" err="1" smtClean="0">
                <a:cs typeface="Helvetica" panose="020B0604020202020204" pitchFamily="34" charset="0"/>
              </a:rPr>
              <a:t>aan</a:t>
            </a:r>
            <a:r>
              <a:rPr lang="en-GB" sz="1200" dirty="0" smtClean="0">
                <a:cs typeface="Helvetica" panose="020B0604020202020204" pitchFamily="34" charset="0"/>
              </a:rPr>
              <a:t> </a:t>
            </a:r>
            <a:r>
              <a:rPr lang="en-GB" sz="1200" dirty="0" err="1" smtClean="0">
                <a:cs typeface="Helvetica" panose="020B0604020202020204" pitchFamily="34" charset="0"/>
              </a:rPr>
              <a:t>waarin</a:t>
            </a:r>
            <a:r>
              <a:rPr lang="en-GB" sz="1200" dirty="0" smtClean="0">
                <a:cs typeface="Helvetica" panose="020B0604020202020204" pitchFamily="34" charset="0"/>
              </a:rPr>
              <a:t> je de </a:t>
            </a:r>
            <a:r>
              <a:rPr lang="en-GB" sz="1200" dirty="0" err="1" smtClean="0">
                <a:cs typeface="Helvetica" panose="020B0604020202020204" pitchFamily="34" charset="0"/>
              </a:rPr>
              <a:t>puzzel</a:t>
            </a:r>
            <a:r>
              <a:rPr lang="en-GB" sz="1200" dirty="0" smtClean="0">
                <a:cs typeface="Helvetica" panose="020B0604020202020204" pitchFamily="34" charset="0"/>
              </a:rPr>
              <a:t> </a:t>
            </a:r>
            <a:r>
              <a:rPr lang="en-GB" sz="1200" dirty="0" err="1" smtClean="0">
                <a:cs typeface="Helvetica" panose="020B0604020202020204" pitchFamily="34" charset="0"/>
              </a:rPr>
              <a:t>kan</a:t>
            </a:r>
            <a:r>
              <a:rPr lang="en-GB" sz="1200" dirty="0" smtClean="0">
                <a:cs typeface="Helvetica" panose="020B0604020202020204" pitchFamily="34" charset="0"/>
              </a:rPr>
              <a:t> </a:t>
            </a:r>
            <a:r>
              <a:rPr lang="en-GB" sz="1200" dirty="0" err="1" smtClean="0">
                <a:cs typeface="Helvetica" panose="020B0604020202020204" pitchFamily="34" charset="0"/>
              </a:rPr>
              <a:t>oplossen</a:t>
            </a:r>
            <a:r>
              <a:rPr lang="en-GB" sz="1200" dirty="0" smtClean="0">
                <a:cs typeface="Helvetica" panose="020B0604020202020204" pitchFamily="34" charset="0"/>
              </a:rPr>
              <a:t>. </a:t>
            </a:r>
            <a:r>
              <a:rPr lang="en-GB" sz="1200" dirty="0" err="1" smtClean="0">
                <a:cs typeface="Helvetica" panose="020B0604020202020204" pitchFamily="34" charset="0"/>
              </a:rPr>
              <a:t>Als</a:t>
            </a:r>
            <a:r>
              <a:rPr lang="en-GB" sz="1200" dirty="0" smtClean="0">
                <a:cs typeface="Helvetica" panose="020B0604020202020204" pitchFamily="34" charset="0"/>
              </a:rPr>
              <a:t> je </a:t>
            </a:r>
            <a:r>
              <a:rPr lang="en-GB" sz="1200" dirty="0" err="1" smtClean="0">
                <a:cs typeface="Helvetica" panose="020B0604020202020204" pitchFamily="34" charset="0"/>
              </a:rPr>
              <a:t>nog</a:t>
            </a:r>
            <a:r>
              <a:rPr lang="en-GB" sz="1200" dirty="0" smtClean="0">
                <a:cs typeface="Helvetica" panose="020B0604020202020204" pitchFamily="34" charset="0"/>
              </a:rPr>
              <a:t> </a:t>
            </a:r>
            <a:r>
              <a:rPr lang="en-GB" sz="1200" dirty="0" err="1" smtClean="0">
                <a:cs typeface="Helvetica" panose="020B0604020202020204" pitchFamily="34" charset="0"/>
              </a:rPr>
              <a:t>niet</a:t>
            </a:r>
            <a:r>
              <a:rPr lang="en-GB" sz="1200" dirty="0" smtClean="0">
                <a:cs typeface="Helvetica" panose="020B0604020202020204" pitchFamily="34" charset="0"/>
              </a:rPr>
              <a:t> het minimum </a:t>
            </a:r>
            <a:r>
              <a:rPr lang="en-GB" sz="1200" dirty="0" err="1" smtClean="0">
                <a:cs typeface="Helvetica" panose="020B0604020202020204" pitchFamily="34" charset="0"/>
              </a:rPr>
              <a:t>aantal</a:t>
            </a:r>
            <a:r>
              <a:rPr lang="en-GB" sz="1200" dirty="0" smtClean="0">
                <a:cs typeface="Helvetica" panose="020B0604020202020204" pitchFamily="34" charset="0"/>
              </a:rPr>
              <a:t> </a:t>
            </a:r>
            <a:r>
              <a:rPr lang="en-GB" sz="1200" dirty="0" err="1" smtClean="0">
                <a:cs typeface="Helvetica" panose="020B0604020202020204" pitchFamily="34" charset="0"/>
              </a:rPr>
              <a:t>vond</a:t>
            </a:r>
            <a:r>
              <a:rPr lang="en-GB" sz="1200" dirty="0" smtClean="0">
                <a:cs typeface="Helvetica" panose="020B0604020202020204" pitchFamily="34" charset="0"/>
              </a:rPr>
              <a:t>, </a:t>
            </a:r>
            <a:r>
              <a:rPr lang="en-GB" sz="1200" dirty="0" err="1" smtClean="0">
                <a:cs typeface="Helvetica" panose="020B0604020202020204" pitchFamily="34" charset="0"/>
              </a:rPr>
              <a:t>probeer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dan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nog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eens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opnieuw</a:t>
            </a:r>
            <a:r>
              <a:rPr lang="en-GB" sz="1200" baseline="0" dirty="0" smtClean="0">
                <a:cs typeface="Helvetica" panose="020B0604020202020204" pitchFamily="34" charset="0"/>
              </a:rPr>
              <a:t>!</a:t>
            </a:r>
          </a:p>
          <a:p>
            <a:endParaRPr lang="en-GB" sz="1200" baseline="0" dirty="0" smtClean="0">
              <a:cs typeface="Helvetica" panose="020B0604020202020204" pitchFamily="34" charset="0"/>
            </a:endParaRPr>
          </a:p>
          <a:p>
            <a:r>
              <a:rPr lang="en-GB" sz="1200" baseline="0" dirty="0" err="1" smtClean="0">
                <a:cs typeface="Helvetica" panose="020B0604020202020204" pitchFamily="34" charset="0"/>
              </a:rPr>
              <a:t>Dit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toont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ook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aan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dat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bij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programmeren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er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verschillende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mogelijke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oplossingen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zijn</a:t>
            </a:r>
            <a:r>
              <a:rPr lang="en-GB" sz="1200" baseline="0" dirty="0" smtClean="0">
                <a:cs typeface="Helvetica" panose="020B0604020202020204" pitchFamily="34" charset="0"/>
              </a:rPr>
              <a:t>.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Hoewel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meerdere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oplossingen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kunnen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werken</a:t>
            </a:r>
            <a:r>
              <a:rPr lang="en-GB" sz="1200" baseline="0" dirty="0" smtClean="0">
                <a:cs typeface="Helvetica" panose="020B0604020202020204" pitchFamily="34" charset="0"/>
              </a:rPr>
              <a:t>, is de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ene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meestal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beter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dan</a:t>
            </a:r>
            <a:r>
              <a:rPr lang="en-GB" sz="1200" baseline="0" dirty="0" smtClean="0">
                <a:cs typeface="Helvetica" panose="020B0604020202020204" pitchFamily="34" charset="0"/>
              </a:rPr>
              <a:t> de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andere</a:t>
            </a:r>
            <a:r>
              <a:rPr lang="en-GB" sz="1200" baseline="0" dirty="0" smtClean="0">
                <a:cs typeface="Helvetica" panose="020B0604020202020204" pitchFamily="34" charset="0"/>
              </a:rPr>
              <a:t>.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Korter</a:t>
            </a:r>
            <a:r>
              <a:rPr lang="en-GB" sz="1200" baseline="0" dirty="0" smtClean="0">
                <a:cs typeface="Helvetica" panose="020B0604020202020204" pitchFamily="34" charset="0"/>
              </a:rPr>
              <a:t> is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meestal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beter</a:t>
            </a:r>
            <a:r>
              <a:rPr lang="en-GB" sz="1200" baseline="0" dirty="0" smtClean="0">
                <a:cs typeface="Helvetica" panose="020B0604020202020204" pitchFamily="34" charset="0"/>
              </a:rPr>
              <a:t>.</a:t>
            </a:r>
          </a:p>
          <a:p>
            <a:r>
              <a:rPr lang="en-GB" sz="1200" baseline="0" dirty="0" err="1" smtClean="0">
                <a:cs typeface="Helvetica" panose="020B0604020202020204" pitchFamily="34" charset="0"/>
              </a:rPr>
              <a:t>Kijk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zeker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ook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eens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bij</a:t>
            </a:r>
            <a:r>
              <a:rPr lang="en-GB" sz="1200" baseline="0" dirty="0" smtClean="0">
                <a:cs typeface="Helvetica" panose="020B0604020202020204" pitchFamily="34" charset="0"/>
              </a:rPr>
              <a:t> je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buur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als</a:t>
            </a:r>
            <a:r>
              <a:rPr lang="en-GB" sz="1200" baseline="0" dirty="0" smtClean="0">
                <a:cs typeface="Helvetica" panose="020B0604020202020204" pitchFamily="34" charset="0"/>
              </a:rPr>
              <a:t> je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een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puzzel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hebt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opgelost</a:t>
            </a:r>
            <a:r>
              <a:rPr lang="en-GB" sz="1200" baseline="0" dirty="0" smtClean="0">
                <a:cs typeface="Helvetica" panose="020B0604020202020204" pitchFamily="34" charset="0"/>
              </a:rPr>
              <a:t>.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Heb</a:t>
            </a:r>
            <a:r>
              <a:rPr lang="en-GB" sz="1200" baseline="0" dirty="0" smtClean="0">
                <a:cs typeface="Helvetica" panose="020B0604020202020204" pitchFamily="34" charset="0"/>
              </a:rPr>
              <a:t> je het op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dezelfde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manier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gedaan</a:t>
            </a:r>
            <a:r>
              <a:rPr lang="en-GB" sz="1200" baseline="0" dirty="0" smtClean="0">
                <a:cs typeface="Helvetica" panose="020B0604020202020204" pitchFamily="34" charset="0"/>
              </a:rPr>
              <a:t> of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niet</a:t>
            </a:r>
            <a:r>
              <a:rPr lang="en-GB" sz="1200" baseline="0" dirty="0" smtClean="0">
                <a:cs typeface="Helvetica" panose="020B0604020202020204" pitchFamily="34" charset="0"/>
              </a:rPr>
              <a:t>?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Wie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heeft</a:t>
            </a:r>
            <a:r>
              <a:rPr lang="en-GB" sz="1200" baseline="0" dirty="0" smtClean="0">
                <a:cs typeface="Helvetica" panose="020B0604020202020204" pitchFamily="34" charset="0"/>
              </a:rPr>
              <a:t> de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beste</a:t>
            </a:r>
            <a:r>
              <a:rPr lang="en-GB" sz="1200" baseline="0" dirty="0" smtClean="0">
                <a:cs typeface="Helvetica" panose="020B0604020202020204" pitchFamily="34" charset="0"/>
              </a:rPr>
              <a:t>/</a:t>
            </a:r>
            <a:r>
              <a:rPr lang="en-GB" sz="1200" baseline="0" dirty="0" err="1" smtClean="0">
                <a:cs typeface="Helvetica" panose="020B0604020202020204" pitchFamily="34" charset="0"/>
              </a:rPr>
              <a:t>kortste</a:t>
            </a:r>
            <a:r>
              <a:rPr lang="en-GB" sz="1200" baseline="0" dirty="0" smtClean="0">
                <a:cs typeface="Helvetica" panose="020B0604020202020204" pitchFamily="34" charset="0"/>
              </a:rPr>
              <a:t> </a:t>
            </a:r>
            <a:r>
              <a:rPr lang="en-GB" sz="1200" baseline="0" dirty="0" err="1" smtClean="0">
                <a:cs typeface="Helvetica" panose="020B0604020202020204" pitchFamily="34" charset="0"/>
              </a:rPr>
              <a:t>oplossing</a:t>
            </a:r>
            <a:r>
              <a:rPr lang="en-GB" sz="1200" baseline="0" dirty="0" smtClean="0">
                <a:cs typeface="Helvetica" panose="020B0604020202020204" pitchFamily="34" charset="0"/>
              </a:rPr>
              <a:t>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033-F1E9-47C5-8375-618CFF0E54B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6950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Klaar? Start!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58033-F1E9-47C5-8375-618CFF0E54BA}" type="slidenum">
              <a:rPr lang="nl-BE" kern="1200" smtClean="0">
                <a:solidFill>
                  <a:prstClr val="black"/>
                </a:solidFill>
                <a:latin typeface="Calibri"/>
                <a:ea typeface="+mn-ea"/>
              </a:rPr>
              <a:pPr>
                <a:defRPr/>
              </a:pPr>
              <a:t>14</a:t>
            </a:fld>
            <a:endParaRPr lang="nl-BE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7447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79450" y="4767263"/>
            <a:ext cx="5435600" cy="39006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i="0" dirty="0" smtClean="0"/>
              <a:t>De </a:t>
            </a:r>
            <a:r>
              <a:rPr lang="nl-BE" i="0" dirty="0" smtClean="0"/>
              <a:t>leerlingen </a:t>
            </a:r>
            <a:r>
              <a:rPr lang="nl-BE" i="0" dirty="0"/>
              <a:t>die nog meer CodeUren willen doen, kan je </a:t>
            </a:r>
            <a:r>
              <a:rPr lang="nl-BE" i="0" dirty="0" smtClean="0"/>
              <a:t>doorverwijzen </a:t>
            </a:r>
            <a:r>
              <a:rPr lang="nl-BE" i="0" dirty="0"/>
              <a:t>naar de website code.org/</a:t>
            </a:r>
            <a:r>
              <a:rPr lang="nl-BE" i="0" dirty="0" err="1"/>
              <a:t>learn</a:t>
            </a:r>
            <a:r>
              <a:rPr lang="nl-BE" i="0" dirty="0" smtClean="0"/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i="0" dirty="0" smtClean="0"/>
              <a:t>Vertel dat er</a:t>
            </a:r>
            <a:r>
              <a:rPr lang="nl-BE" i="0" baseline="0" dirty="0" smtClean="0"/>
              <a:t> in Gent een heleboel organisaties zijn waar ze verder kunnen leren programmeren. Sommige zijn gratis en voor andere moet je betalen. Ze krijgen daar straks een overzichtje van</a:t>
            </a:r>
            <a:r>
              <a:rPr lang="nl-BE" i="0" baseline="0" dirty="0" smtClean="0"/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nl-BE" i="0" baseline="0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i="0" baseline="0" dirty="0" smtClean="0"/>
              <a:t>Bevraag kort wat ze ervan vonden en laat hen individueel het evaluatieformulier invullen. Wie zijn formulier indient krijgt het officiële Code City codeerdiploma, ondertekend door de Code City coach!</a:t>
            </a:r>
            <a:endParaRPr i="0" dirty="0"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8250"/>
            <a:ext cx="4829175" cy="3343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1196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8250"/>
            <a:ext cx="4829175" cy="3343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9450" y="4767263"/>
            <a:ext cx="5435600" cy="39006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48645" y="9408981"/>
            <a:ext cx="2944283" cy="496925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pPr>
                <a:buClr>
                  <a:srgbClr val="000000"/>
                </a:buClr>
                <a:buFont typeface="Arial"/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Welkom + voorstelling van jezelf als coach</a:t>
            </a:r>
            <a:r>
              <a:rPr lang="nl-BE" dirty="0" smtClean="0"/>
              <a:t>.</a:t>
            </a:r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2950"/>
            <a:ext cx="536575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8250"/>
            <a:ext cx="4829175" cy="3343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Vandaag de dag zijn we bijna altijd en overal online. Als het niet met onze smartphone is, dan is het met de computer of de laptop.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Deze toestellen hebben een grote invloed op het ons leven en de maatschappij.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Tip: pols bij de </a:t>
            </a:r>
            <a:r>
              <a:rPr lang="nl-BE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leerlingen </a:t>
            </a:r>
            <a:r>
              <a:rPr lang="nl-BE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</a:t>
            </a:r>
            <a:r>
              <a:rPr lang="nl-BE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smartphone/computer/tablet heeft.</a:t>
            </a:r>
            <a:endParaRPr sz="12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nl-N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3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8250"/>
            <a:ext cx="4829175" cy="3343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 worden een aantal voorbeelden rond de technologie rondom ons getoond. Maak aan de leerlingen duidelijk dat we er dagelijks mee geconfronteerd worden.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programmeur maakt software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3D-Printer print objecten uit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smartwatch toont de laatste berichtjes, e-mails, hartslag, afspraken, weerbericht,…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drone neemt luchtfoto’s of bezorgt in de toekomst misschien zelfs pakketjes?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apps op onze smartphone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Netflix</a:t>
            </a:r>
            <a:r>
              <a:rPr lang="nl-B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het mediacenter in onze woonkamer waarmee we films streamen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spelconsole waarmee we gamen tegen elkaar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Marsrover die op onderzoek gaat op Mars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grasrobot in de tuin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nl-BE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nl-N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4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Het is duidelijk dat we deze technologieën rondom ons kennen en gebruiken. Maar kennen we ook de achterliggende werking?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Hoe zijn ze ontwikkeld? Programmeren </a:t>
            </a:r>
            <a:r>
              <a:rPr lang="nl-BE" dirty="0" smtClean="0"/>
              <a:t>speelt </a:t>
            </a:r>
            <a:r>
              <a:rPr lang="nl-BE" dirty="0"/>
              <a:t>hierin een enorm belangrijke rol. Dit zullen we vandaag leren</a:t>
            </a:r>
            <a:r>
              <a:rPr lang="nl-BE" dirty="0" smtClean="0"/>
              <a:t>!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nl-BE" dirty="0"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8250"/>
            <a:ext cx="4829175" cy="3343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Het komende uur zullen jullie zelf leren programmeren aan de hand van </a:t>
            </a:r>
            <a:r>
              <a:rPr lang="nl-BE" dirty="0" err="1"/>
              <a:t>Minecraft</a:t>
            </a:r>
            <a:r>
              <a:rPr lang="nl-BE" dirty="0"/>
              <a:t>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nl-BE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BE" i="1" dirty="0"/>
              <a:t>Pols </a:t>
            </a:r>
            <a:r>
              <a:rPr lang="nl-BE" i="1" dirty="0" err="1" smtClean="0"/>
              <a:t>eensbij</a:t>
            </a:r>
            <a:r>
              <a:rPr lang="nl-BE" i="1" dirty="0" smtClean="0"/>
              <a:t> </a:t>
            </a:r>
            <a:r>
              <a:rPr lang="nl-BE" i="1" dirty="0"/>
              <a:t>de leerlingen eens wie </a:t>
            </a:r>
            <a:r>
              <a:rPr lang="nl-BE" i="1" dirty="0" err="1"/>
              <a:t>Minecraft</a:t>
            </a:r>
            <a:r>
              <a:rPr lang="nl-BE" i="1" dirty="0"/>
              <a:t> kent. Laat </a:t>
            </a:r>
            <a:r>
              <a:rPr lang="nl-BE" i="1" dirty="0" smtClean="0"/>
              <a:t>iemand </a:t>
            </a:r>
            <a:r>
              <a:rPr lang="nl-BE" i="1" dirty="0"/>
              <a:t>uit de groep uitleggen wat dit is.</a:t>
            </a:r>
            <a:endParaRPr i="1" dirty="0"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8250"/>
            <a:ext cx="4829175" cy="3343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79450" y="4767263"/>
            <a:ext cx="5435600" cy="39006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Niet alleen in jullie klas is er een </a:t>
            </a:r>
            <a:r>
              <a:rPr lang="nl-BE" dirty="0" err="1"/>
              <a:t>CodeUur</a:t>
            </a:r>
            <a:r>
              <a:rPr lang="nl-BE" dirty="0"/>
              <a:t>, maar ook in alle Gentse basisscholen.</a:t>
            </a:r>
            <a:endParaRPr dirty="0"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8250"/>
            <a:ext cx="4829175" cy="3343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Niet alleen Gent, maar de volledige wereld doet mee! Zo zijn er op dit moment al meer dan 100 000 000 </a:t>
            </a:r>
            <a:r>
              <a:rPr lang="nl-BE" dirty="0" err="1"/>
              <a:t>CodeUren</a:t>
            </a:r>
            <a:r>
              <a:rPr lang="nl-BE" dirty="0"/>
              <a:t> geweest. </a:t>
            </a:r>
            <a:endParaRPr dirty="0"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8250"/>
            <a:ext cx="4829175" cy="3343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Programmeren is het stap voor stap geven van opdrachten. </a:t>
            </a:r>
            <a:endParaRPr lang="nl-BE" dirty="0" smtClean="0"/>
          </a:p>
          <a:p>
            <a:r>
              <a:rPr lang="nl-BE" dirty="0" smtClean="0"/>
              <a:t>Vraag aan de leerlingen</a:t>
            </a:r>
            <a:r>
              <a:rPr lang="nl-BE" baseline="0" dirty="0" smtClean="0"/>
              <a:t> wie al eens geprogrammeerd heeft, bijvoorbeeld met Scratch, </a:t>
            </a:r>
            <a:r>
              <a:rPr lang="nl-BE" baseline="0" dirty="0" err="1" smtClean="0"/>
              <a:t>Blockly</a:t>
            </a:r>
            <a:r>
              <a:rPr lang="nl-BE" baseline="0" dirty="0" smtClean="0"/>
              <a:t>, Lego </a:t>
            </a:r>
            <a:r>
              <a:rPr lang="nl-BE" baseline="0" dirty="0" err="1" smtClean="0"/>
              <a:t>Mindstorms</a:t>
            </a:r>
            <a:r>
              <a:rPr lang="nl-BE" baseline="0" dirty="0" smtClean="0"/>
              <a:t>…</a:t>
            </a:r>
            <a:endParaRPr lang="nl-BE" dirty="0"/>
          </a:p>
          <a:p>
            <a:endParaRPr lang="nl-BE" dirty="0"/>
          </a:p>
          <a:p>
            <a:r>
              <a:rPr lang="nl-BE" dirty="0"/>
              <a:t>Enkele voorbeelden:</a:t>
            </a:r>
          </a:p>
          <a:p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Je hebt </a:t>
            </a:r>
            <a:r>
              <a:rPr lang="nl-BE" dirty="0" smtClean="0"/>
              <a:t>‘s </a:t>
            </a:r>
            <a:r>
              <a:rPr lang="nl-BE" dirty="0" err="1" smtClean="0"/>
              <a:t>ochtends</a:t>
            </a:r>
            <a:r>
              <a:rPr lang="nl-BE" baseline="0" dirty="0" smtClean="0"/>
              <a:t> </a:t>
            </a:r>
            <a:r>
              <a:rPr lang="nl-BE" dirty="0" smtClean="0"/>
              <a:t>waarschijnlijk </a:t>
            </a:r>
            <a:r>
              <a:rPr lang="nl-BE" dirty="0"/>
              <a:t>een volledig stappenplan </a:t>
            </a:r>
            <a:r>
              <a:rPr lang="nl-BE" dirty="0" smtClean="0"/>
              <a:t>dat </a:t>
            </a:r>
            <a:r>
              <a:rPr lang="nl-BE" dirty="0"/>
              <a:t>je volgt (pyjama uitdoen, douchen, aankleden, ontbijten, boekentas maken, tanden poetsen,…). Je bent dus zelf volledig geprogrammeerd zonder dat je het beseft.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Denk aan de verkeerslichten op straat. Als het groen is mag je doorrijden, is het rood moet je stoppen.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i="1" dirty="0"/>
              <a:t>Geef zelf een aantal voorbeelden waar programmeren aanwezig is. Verwijs hiervoor gerust naar de job die je uitoefent.</a:t>
            </a:r>
          </a:p>
          <a:p>
            <a:endParaRPr lang="nl-BE" dirty="0"/>
          </a:p>
          <a:p>
            <a:r>
              <a:rPr lang="nl-BE" dirty="0"/>
              <a:t>Belangrijk om te weten is dat computers, die je programmeert, alles letterlijk interpreteren. </a:t>
            </a:r>
          </a:p>
          <a:p>
            <a:r>
              <a:rPr lang="nl-BE" dirty="0"/>
              <a:t>Van zodra je dus 1 stap onvoldoende of niet meegeeft, zal de computer niet doen wat je vraagt.</a:t>
            </a:r>
          </a:p>
          <a:p>
            <a:endParaRPr lang="nl-BE" dirty="0"/>
          </a:p>
          <a:p>
            <a:r>
              <a:rPr lang="nl-BE" i="1" dirty="0"/>
              <a:t>Om dit duidelijk te maken kan je het filmpje tonen.</a:t>
            </a:r>
          </a:p>
          <a:p>
            <a:r>
              <a:rPr lang="nl-BE" i="1" dirty="0"/>
              <a:t>Hierin wordt een </a:t>
            </a:r>
            <a:r>
              <a:rPr lang="nl-BE" i="1" dirty="0" smtClean="0"/>
              <a:t>‘robotjongen’ door twee ‘programmeurs’ geprogrammeerd om zijn tanden te poetsen. </a:t>
            </a:r>
            <a:endParaRPr lang="nl-BE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58033-F1E9-47C5-8375-618CFF0E54BA}" type="slidenum">
              <a:rPr lang="nl-BE" kern="1200" smtClean="0">
                <a:solidFill>
                  <a:prstClr val="black"/>
                </a:solidFill>
                <a:latin typeface="Calibri"/>
                <a:ea typeface="+mn-ea"/>
              </a:rPr>
              <a:pPr>
                <a:defRPr/>
              </a:pPr>
              <a:t>9</a:t>
            </a:fld>
            <a:endParaRPr lang="nl-BE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31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14/06/2018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14/06/2018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14/06/2018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374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365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583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ee objecte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008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604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6986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048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86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14/06/2018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336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en verticale teks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3160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e titel en teks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749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97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41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70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66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92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02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3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14/06/2018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55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86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3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3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14/06/2018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14/06/2018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14/06/2018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14/06/2018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14/06/2018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14/06/2018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0092-2CC6-6F44-8282-3DF5CD9EC702}" type="datetimeFigureOut">
              <a:t>14/06/2018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0068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0092-2CC6-6F44-8282-3DF5CD9EC702}" type="datetimeFigureOut">
              <a:rPr lang="nl-BE" ker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/>
              <a:t>14/06/2018</a:t>
            </a:fld>
            <a:endParaRPr lang="nl-NL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2097-F409-0B4E-86FF-53950B5D06B2}" type="slidenum">
              <a:rPr ker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/>
              <a:t>‹nr.›</a:t>
            </a:fld>
            <a:endParaRPr lang="nl-NL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545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0" y="0"/>
            <a:ext cx="314325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0" y="3752850"/>
            <a:ext cx="310515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1555" y="1514475"/>
            <a:ext cx="3782899" cy="3829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6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rtboard 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" y="181429"/>
            <a:ext cx="907143" cy="90714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42949" y="1006825"/>
            <a:ext cx="8462419" cy="598033"/>
          </a:xfrm>
        </p:spPr>
        <p:txBody>
          <a:bodyPr>
            <a:noAutofit/>
          </a:bodyPr>
          <a:lstStyle/>
          <a:p>
            <a:r>
              <a:rPr lang="nl-NL" sz="3900" b="1" dirty="0">
                <a:latin typeface="Rockwell"/>
                <a:cs typeface="Rockwell"/>
              </a:rPr>
              <a:t>Het </a:t>
            </a:r>
            <a:r>
              <a:rPr lang="nl-NL" sz="3900" b="1" dirty="0" err="1">
                <a:latin typeface="Rockwell"/>
                <a:cs typeface="Rockwell"/>
              </a:rPr>
              <a:t>CodeUur</a:t>
            </a:r>
            <a:endParaRPr lang="nl-NL" sz="3900" b="1" dirty="0">
              <a:latin typeface="Rockwell"/>
              <a:cs typeface="Rockwell"/>
            </a:endParaRPr>
          </a:p>
        </p:txBody>
      </p:sp>
      <p:sp>
        <p:nvSpPr>
          <p:cNvPr id="14" name="Ondertitel 2"/>
          <p:cNvSpPr txBox="1">
            <a:spLocks/>
          </p:cNvSpPr>
          <p:nvPr/>
        </p:nvSpPr>
        <p:spPr>
          <a:xfrm>
            <a:off x="1895929" y="1837645"/>
            <a:ext cx="7036036" cy="4602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GB" sz="2800" baseline="30000" dirty="0">
              <a:solidFill>
                <a:prstClr val="black"/>
              </a:solidFill>
              <a:cs typeface="Helvetica" panose="020B0604020202020204" pitchFamily="34" charset="0"/>
              <a:sym typeface="Arial"/>
            </a:endParaRPr>
          </a:p>
          <a:p>
            <a:pPr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defRPr/>
            </a:pPr>
            <a:endParaRPr lang="en-GB" sz="1050" baseline="30000" dirty="0">
              <a:solidFill>
                <a:prstClr val="black"/>
              </a:solidFill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sz="3200" baseline="30000" dirty="0" err="1">
                <a:solidFill>
                  <a:prstClr val="black"/>
                </a:solidFill>
                <a:cs typeface="Helvetica" panose="020B0604020202020204" pitchFamily="34" charset="0"/>
                <a:sym typeface="Arial"/>
              </a:rPr>
              <a:t>Klik</a:t>
            </a:r>
            <a:r>
              <a:rPr lang="en-GB" sz="3200" dirty="0">
                <a:solidFill>
                  <a:prstClr val="black"/>
                </a:solidFill>
                <a:cs typeface="Helvetica" panose="020B0604020202020204" pitchFamily="34" charset="0"/>
                <a:sym typeface="Arial"/>
              </a:rPr>
              <a:t> </a:t>
            </a:r>
            <a:r>
              <a:rPr lang="en-GB" sz="3200" baseline="30000" dirty="0">
                <a:solidFill>
                  <a:prstClr val="black"/>
                </a:solidFill>
                <a:cs typeface="Helvetica" panose="020B0604020202020204" pitchFamily="34" charset="0"/>
                <a:sym typeface="Arial"/>
              </a:rPr>
              <a:t>op </a:t>
            </a:r>
            <a:r>
              <a:rPr lang="en-GB" sz="3200" baseline="30000" dirty="0" err="1">
                <a:solidFill>
                  <a:prstClr val="black"/>
                </a:solidFill>
                <a:cs typeface="Helvetica" panose="020B0604020202020204" pitchFamily="34" charset="0"/>
                <a:sym typeface="Arial"/>
              </a:rPr>
              <a:t>dit</a:t>
            </a:r>
            <a:r>
              <a:rPr lang="en-GB" sz="3200" baseline="30000" dirty="0">
                <a:solidFill>
                  <a:prstClr val="black"/>
                </a:solidFill>
                <a:cs typeface="Helvetica" panose="020B0604020202020204" pitchFamily="34" charset="0"/>
                <a:sym typeface="Arial"/>
              </a:rPr>
              <a:t> </a:t>
            </a:r>
            <a:r>
              <a:rPr lang="en-GB" sz="3200" baseline="30000" dirty="0" err="1">
                <a:solidFill>
                  <a:prstClr val="black"/>
                </a:solidFill>
                <a:cs typeface="Helvetica" panose="020B0604020202020204" pitchFamily="34" charset="0"/>
                <a:sym typeface="Arial"/>
              </a:rPr>
              <a:t>icoontje</a:t>
            </a:r>
            <a:endParaRPr lang="en-GB" sz="3200" baseline="30000" dirty="0">
              <a:solidFill>
                <a:prstClr val="black"/>
              </a:solidFill>
              <a:cs typeface="Helvetica" panose="020B0604020202020204" pitchFamily="34" charset="0"/>
              <a:sym typeface="Arial"/>
            </a:endParaRPr>
          </a:p>
          <a:p>
            <a:pPr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defRPr/>
            </a:pPr>
            <a:endParaRPr lang="en-GB" sz="3200" baseline="30000" dirty="0">
              <a:solidFill>
                <a:prstClr val="black"/>
              </a:solidFill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sz="3200" baseline="30000" dirty="0" err="1">
                <a:solidFill>
                  <a:prstClr val="black"/>
                </a:solidFill>
                <a:cs typeface="Helvetica" panose="020B0604020202020204" pitchFamily="34" charset="0"/>
                <a:sym typeface="Arial"/>
              </a:rPr>
              <a:t>Kies</a:t>
            </a:r>
            <a:r>
              <a:rPr lang="en-GB" sz="3200" baseline="30000" dirty="0">
                <a:solidFill>
                  <a:prstClr val="black"/>
                </a:solidFill>
                <a:cs typeface="Helvetica" panose="020B0604020202020204" pitchFamily="34" charset="0"/>
                <a:sym typeface="Arial"/>
              </a:rPr>
              <a:t> of je met Alex of Steve </a:t>
            </a:r>
            <a:r>
              <a:rPr lang="en-GB" sz="3200" baseline="30000" dirty="0" err="1">
                <a:solidFill>
                  <a:prstClr val="black"/>
                </a:solidFill>
                <a:cs typeface="Helvetica" panose="020B0604020202020204" pitchFamily="34" charset="0"/>
                <a:sym typeface="Arial"/>
              </a:rPr>
              <a:t>wil</a:t>
            </a:r>
            <a:r>
              <a:rPr lang="en-GB" sz="3200" baseline="30000" dirty="0">
                <a:solidFill>
                  <a:prstClr val="black"/>
                </a:solidFill>
                <a:cs typeface="Helvetica" panose="020B0604020202020204" pitchFamily="34" charset="0"/>
                <a:sym typeface="Arial"/>
              </a:rPr>
              <a:t> </a:t>
            </a:r>
            <a:r>
              <a:rPr lang="en-GB" sz="3200" baseline="30000" dirty="0" err="1">
                <a:solidFill>
                  <a:prstClr val="black"/>
                </a:solidFill>
                <a:cs typeface="Helvetica" panose="020B0604020202020204" pitchFamily="34" charset="0"/>
                <a:sym typeface="Arial"/>
              </a:rPr>
              <a:t>spelen</a:t>
            </a:r>
            <a:r>
              <a:rPr lang="en-GB" sz="3200" baseline="30000" dirty="0">
                <a:solidFill>
                  <a:prstClr val="black"/>
                </a:solidFill>
                <a:cs typeface="Helvetica" panose="020B0604020202020204" pitchFamily="34" charset="0"/>
                <a:sym typeface="Arial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11" y="2113613"/>
            <a:ext cx="1033672" cy="103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Afbeeldingsresultaat voor minecraft alex stev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13628" r="23414" b="4593"/>
          <a:stretch/>
        </p:blipFill>
        <p:spPr bwMode="auto">
          <a:xfrm flipH="1">
            <a:off x="2425838" y="4289002"/>
            <a:ext cx="2089105" cy="176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:\Digipolis\12. Digitaal Talent Gent\02. Projecten\Project_Code City\2 Projectdocumenten\materiaal voor coaches\Schermafdrukken CodeUur\Schermafdruk 2018-01-09 19.04.25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4" b="6935"/>
          <a:stretch/>
        </p:blipFill>
        <p:spPr bwMode="auto">
          <a:xfrm>
            <a:off x="498821" y="1563757"/>
            <a:ext cx="8873779" cy="40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2906040" y="4051264"/>
            <a:ext cx="2468257" cy="2680319"/>
            <a:chOff x="2906040" y="4051264"/>
            <a:chExt cx="2468257" cy="2680319"/>
          </a:xfrm>
        </p:grpSpPr>
        <p:sp>
          <p:nvSpPr>
            <p:cNvPr id="4" name="PIJL-OMLAAG 3"/>
            <p:cNvSpPr/>
            <p:nvPr/>
          </p:nvSpPr>
          <p:spPr>
            <a:xfrm rot="12396800">
              <a:off x="3576951" y="4051264"/>
              <a:ext cx="463826" cy="1778351"/>
            </a:xfrm>
            <a:prstGeom prst="down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nl-BE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2906040" y="5808253"/>
              <a:ext cx="24682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nl-BE" b="1" dirty="0">
                  <a:solidFill>
                    <a:srgbClr val="FFC000"/>
                  </a:solidFill>
                  <a:cs typeface="Arial"/>
                  <a:sym typeface="Arial"/>
                </a:rPr>
                <a:t>Sleep blokken naar de werkplaats en klik ze aan elkaar</a:t>
              </a:r>
            </a:p>
          </p:txBody>
        </p:sp>
      </p:grpSp>
      <p:grpSp>
        <p:nvGrpSpPr>
          <p:cNvPr id="6" name="Groep 5"/>
          <p:cNvGrpSpPr/>
          <p:nvPr/>
        </p:nvGrpSpPr>
        <p:grpSpPr>
          <a:xfrm>
            <a:off x="6725551" y="827541"/>
            <a:ext cx="1504122" cy="2334204"/>
            <a:chOff x="6420678" y="675429"/>
            <a:chExt cx="1504122" cy="2012130"/>
          </a:xfrm>
        </p:grpSpPr>
        <p:sp>
          <p:nvSpPr>
            <p:cNvPr id="7" name="PIJL-OMLAAG 6"/>
            <p:cNvSpPr/>
            <p:nvPr/>
          </p:nvSpPr>
          <p:spPr>
            <a:xfrm rot="900996">
              <a:off x="6477717" y="1025036"/>
              <a:ext cx="272044" cy="1662523"/>
            </a:xfrm>
            <a:prstGeom prst="downArrow">
              <a:avLst>
                <a:gd name="adj1" fmla="val 50000"/>
                <a:gd name="adj2" fmla="val 110246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nl-BE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6420678" y="675429"/>
              <a:ext cx="1504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nl-BE" b="1" dirty="0">
                  <a:solidFill>
                    <a:srgbClr val="ED7D31"/>
                  </a:solidFill>
                  <a:cs typeface="Arial"/>
                  <a:sym typeface="Arial"/>
                </a:rPr>
                <a:t>Werkplaats</a:t>
              </a: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212947" y="857918"/>
            <a:ext cx="1504122" cy="1957105"/>
            <a:chOff x="6420678" y="619959"/>
            <a:chExt cx="1504122" cy="1957105"/>
          </a:xfrm>
        </p:grpSpPr>
        <p:sp>
          <p:nvSpPr>
            <p:cNvPr id="11" name="PIJL-OMLAAG 10"/>
            <p:cNvSpPr/>
            <p:nvPr/>
          </p:nvSpPr>
          <p:spPr>
            <a:xfrm rot="20663747">
              <a:off x="7272828" y="936305"/>
              <a:ext cx="227331" cy="1640759"/>
            </a:xfrm>
            <a:prstGeom prst="downArrow">
              <a:avLst>
                <a:gd name="adj1" fmla="val 50000"/>
                <a:gd name="adj2" fmla="val 110246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nl-BE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6420678" y="619959"/>
              <a:ext cx="1504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nl-BE" b="1" dirty="0">
                  <a:solidFill>
                    <a:srgbClr val="ED7D31"/>
                  </a:solidFill>
                  <a:cs typeface="Arial"/>
                  <a:sym typeface="Arial"/>
                </a:rPr>
                <a:t>Speelveld</a:t>
              </a: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3743921" y="850880"/>
            <a:ext cx="1257535" cy="2171331"/>
            <a:chOff x="6834462" y="998146"/>
            <a:chExt cx="1257535" cy="2171331"/>
          </a:xfrm>
        </p:grpSpPr>
        <p:sp>
          <p:nvSpPr>
            <p:cNvPr id="14" name="PIJL-OMLAAG 13"/>
            <p:cNvSpPr/>
            <p:nvPr/>
          </p:nvSpPr>
          <p:spPr>
            <a:xfrm rot="1618054">
              <a:off x="6834462" y="1343049"/>
              <a:ext cx="220376" cy="1826428"/>
            </a:xfrm>
            <a:prstGeom prst="downArrow">
              <a:avLst>
                <a:gd name="adj1" fmla="val 50000"/>
                <a:gd name="adj2" fmla="val 110246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nl-BE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7008632" y="998146"/>
              <a:ext cx="1083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nl-BE" b="1" dirty="0">
                  <a:solidFill>
                    <a:srgbClr val="ED7D31"/>
                  </a:solidFill>
                  <a:cs typeface="Arial"/>
                  <a:sym typeface="Arial"/>
                </a:rPr>
                <a:t>Blokken</a:t>
              </a: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343691" y="4168402"/>
            <a:ext cx="2051017" cy="2424682"/>
            <a:chOff x="343691" y="4168402"/>
            <a:chExt cx="2051017" cy="2424682"/>
          </a:xfrm>
        </p:grpSpPr>
        <p:sp>
          <p:nvSpPr>
            <p:cNvPr id="16" name="PIJL-OMLAAG 15"/>
            <p:cNvSpPr/>
            <p:nvPr/>
          </p:nvSpPr>
          <p:spPr>
            <a:xfrm rot="10800000">
              <a:off x="1065533" y="4168402"/>
              <a:ext cx="463826" cy="1778351"/>
            </a:xfrm>
            <a:prstGeom prst="down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nl-BE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343691" y="5946753"/>
              <a:ext cx="2051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nl-BE" b="1" dirty="0">
                  <a:solidFill>
                    <a:srgbClr val="FFC000"/>
                  </a:solidFill>
                  <a:cs typeface="Arial"/>
                  <a:sym typeface="Arial"/>
                </a:rPr>
                <a:t>Klik op start om je code te testen</a:t>
              </a: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1786703" y="857918"/>
            <a:ext cx="1504122" cy="1533134"/>
            <a:chOff x="6523894" y="785886"/>
            <a:chExt cx="1504122" cy="1533134"/>
          </a:xfrm>
        </p:grpSpPr>
        <p:sp>
          <p:nvSpPr>
            <p:cNvPr id="19" name="PIJL-OMLAAG 18"/>
            <p:cNvSpPr/>
            <p:nvPr/>
          </p:nvSpPr>
          <p:spPr>
            <a:xfrm rot="19235238">
              <a:off x="7498178" y="964024"/>
              <a:ext cx="261288" cy="1354996"/>
            </a:xfrm>
            <a:prstGeom prst="downArrow">
              <a:avLst>
                <a:gd name="adj1" fmla="val 50000"/>
                <a:gd name="adj2" fmla="val 110246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nl-BE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6523894" y="785886"/>
              <a:ext cx="1504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nl-BE" b="1" dirty="0">
                  <a:solidFill>
                    <a:srgbClr val="ED7D31"/>
                  </a:solidFill>
                  <a:cs typeface="Arial"/>
                  <a:sym typeface="Arial"/>
                </a:rPr>
                <a:t>Opdracht</a:t>
              </a:r>
            </a:p>
          </p:txBody>
        </p:sp>
      </p:grpSp>
      <p:pic>
        <p:nvPicPr>
          <p:cNvPr id="23" name="Shape 173" descr="Afbeeldingsresultaat voor hour of code icon">
            <a:extLst>
              <a:ext uri="{FF2B5EF4-FFF2-40B4-BE49-F238E27FC236}">
                <a16:creationId xmlns:a16="http://schemas.microsoft.com/office/drawing/2014/main" xmlns="" id="{30D3FB8B-0F71-4DD9-970A-6B47DEB31C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4765" y="304087"/>
            <a:ext cx="1122688" cy="1075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50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ctrTitle"/>
          </p:nvPr>
        </p:nvSpPr>
        <p:spPr>
          <a:xfrm>
            <a:off x="721789" y="1215863"/>
            <a:ext cx="8462400" cy="59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ckwell"/>
              <a:buNone/>
            </a:pPr>
            <a:r>
              <a:rPr lang="nl-NL" sz="3900" b="1">
                <a:latin typeface="Rockwell"/>
                <a:ea typeface="Rockwell"/>
                <a:cs typeface="Rockwell"/>
                <a:sym typeface="Rockwell"/>
              </a:rPr>
              <a:t>Tip</a:t>
            </a:r>
            <a:endParaRPr/>
          </a:p>
        </p:txBody>
      </p:sp>
      <p:pic>
        <p:nvPicPr>
          <p:cNvPr id="172" name="Shape 172" descr="Artboard 1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14" y="181429"/>
            <a:ext cx="904399" cy="90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525" y="1943813"/>
            <a:ext cx="7962900" cy="46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/>
          <p:nvPr/>
        </p:nvSpPr>
        <p:spPr>
          <a:xfrm rot="5400000">
            <a:off x="3305900" y="1545425"/>
            <a:ext cx="1047900" cy="38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" name="Shape 173" descr="Afbeeldingsresultaat voor hour of code icon">
            <a:extLst>
              <a:ext uri="{FF2B5EF4-FFF2-40B4-BE49-F238E27FC236}">
                <a16:creationId xmlns:a16="http://schemas.microsoft.com/office/drawing/2014/main" xmlns="" id="{74478046-BFB1-4EF1-922A-E31FB4FD2D6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74765" y="304087"/>
            <a:ext cx="1122688" cy="1075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5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rtboard 1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" y="181429"/>
            <a:ext cx="907143" cy="90714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42949" y="1006825"/>
            <a:ext cx="8462419" cy="598033"/>
          </a:xfrm>
        </p:spPr>
        <p:txBody>
          <a:bodyPr>
            <a:noAutofit/>
          </a:bodyPr>
          <a:lstStyle/>
          <a:p>
            <a:r>
              <a:rPr lang="nl-NL" sz="3900" b="1" dirty="0" smtClean="0">
                <a:latin typeface="Rockwell"/>
                <a:cs typeface="Rockwell"/>
              </a:rPr>
              <a:t>Een uitdaging…</a:t>
            </a:r>
            <a:endParaRPr lang="nl-NL" sz="3900" b="1" dirty="0">
              <a:latin typeface="Rockwell"/>
              <a:cs typeface="Rockwell"/>
            </a:endParaRPr>
          </a:p>
        </p:txBody>
      </p:sp>
      <p:sp>
        <p:nvSpPr>
          <p:cNvPr id="14" name="Ondertitel 2"/>
          <p:cNvSpPr txBox="1">
            <a:spLocks/>
          </p:cNvSpPr>
          <p:nvPr/>
        </p:nvSpPr>
        <p:spPr>
          <a:xfrm>
            <a:off x="1895929" y="1837645"/>
            <a:ext cx="7036036" cy="4602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chemeClr val="accent6">
                  <a:lumMod val="75000"/>
                </a:schemeClr>
              </a:buClr>
              <a:buSzPct val="80000"/>
            </a:pPr>
            <a:r>
              <a:rPr lang="en-GB" dirty="0" smtClean="0">
                <a:cs typeface="Helvetica" panose="020B0604020202020204" pitchFamily="34" charset="0"/>
              </a:rPr>
              <a:t>   </a:t>
            </a:r>
            <a:r>
              <a:rPr lang="en-GB" dirty="0" err="1" smtClean="0">
                <a:cs typeface="Helvetica" panose="020B0604020202020204" pitchFamily="34" charset="0"/>
              </a:rPr>
              <a:t>Zoek</a:t>
            </a:r>
            <a:r>
              <a:rPr lang="en-GB" dirty="0" smtClean="0">
                <a:cs typeface="Helvetica" panose="020B0604020202020204" pitchFamily="34" charset="0"/>
              </a:rPr>
              <a:t> de </a:t>
            </a:r>
            <a:r>
              <a:rPr lang="en-GB" dirty="0" err="1" smtClean="0">
                <a:cs typeface="Helvetica" panose="020B0604020202020204" pitchFamily="34" charset="0"/>
              </a:rPr>
              <a:t>kortst</a:t>
            </a:r>
            <a:r>
              <a:rPr lang="en-GB" dirty="0" smtClean="0">
                <a:cs typeface="Helvetica" panose="020B0604020202020204" pitchFamily="34" charset="0"/>
              </a:rPr>
              <a:t> </a:t>
            </a:r>
            <a:r>
              <a:rPr lang="en-GB" dirty="0" err="1" smtClean="0">
                <a:cs typeface="Helvetica" panose="020B0604020202020204" pitchFamily="34" charset="0"/>
              </a:rPr>
              <a:t>mogelijk</a:t>
            </a:r>
            <a:r>
              <a:rPr lang="en-GB" dirty="0" smtClean="0">
                <a:cs typeface="Helvetica" panose="020B0604020202020204" pitchFamily="34" charset="0"/>
              </a:rPr>
              <a:t> code.</a:t>
            </a:r>
          </a:p>
          <a:p>
            <a:pPr marL="457200" indent="-457200" algn="l">
              <a:lnSpc>
                <a:spcPct val="100000"/>
              </a:lnSpc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endParaRPr lang="en-GB" sz="1600" dirty="0" smtClean="0"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buClr>
                <a:schemeClr val="accent6">
                  <a:lumMod val="75000"/>
                </a:schemeClr>
              </a:buClr>
              <a:buSzPct val="80000"/>
            </a:pPr>
            <a:endParaRPr lang="en-GB" sz="1600" baseline="30000" dirty="0">
              <a:cs typeface="Helvetica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t="11909" r="66074" b="35334"/>
          <a:stretch/>
        </p:blipFill>
        <p:spPr bwMode="auto">
          <a:xfrm>
            <a:off x="2193639" y="2679405"/>
            <a:ext cx="6039293" cy="361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JL-OMLAAG 2"/>
          <p:cNvSpPr/>
          <p:nvPr/>
        </p:nvSpPr>
        <p:spPr>
          <a:xfrm rot="19572990">
            <a:off x="5521710" y="2230621"/>
            <a:ext cx="394073" cy="1618219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47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rtboard 1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" y="181429"/>
            <a:ext cx="907143" cy="90714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37"/>
          <a:stretch/>
        </p:blipFill>
        <p:spPr>
          <a:xfrm>
            <a:off x="2588005" y="1088572"/>
            <a:ext cx="682280" cy="9239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62" y="2789997"/>
            <a:ext cx="8007348" cy="244461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7" r="40725"/>
          <a:stretch/>
        </p:blipFill>
        <p:spPr>
          <a:xfrm>
            <a:off x="4086404" y="1088572"/>
            <a:ext cx="973932" cy="92392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9"/>
          <a:stretch/>
        </p:blipFill>
        <p:spPr>
          <a:xfrm>
            <a:off x="5956646" y="1088572"/>
            <a:ext cx="9605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6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809152" y="487928"/>
            <a:ext cx="8462400" cy="59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ckwell"/>
              <a:buNone/>
            </a:pPr>
            <a:r>
              <a:rPr lang="nl-NL" sz="3900" b="1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Wil je nog meer </a:t>
            </a:r>
            <a:r>
              <a:rPr lang="nl-NL" sz="3900" b="1" i="0" u="none" strike="noStrike" cap="none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CodeUren</a:t>
            </a:r>
            <a:r>
              <a:rPr lang="nl-NL" sz="3900" b="1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?</a:t>
            </a:r>
            <a:endParaRPr dirty="0"/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1"/>
          </p:nvPr>
        </p:nvSpPr>
        <p:spPr>
          <a:xfrm>
            <a:off x="1238250" y="1392327"/>
            <a:ext cx="7429500" cy="10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nl-NL" sz="310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Surf naar code.org/</a:t>
            </a:r>
            <a:r>
              <a:rPr lang="nl-NL" sz="3100" u="none" strike="noStrike" cap="none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learn</a:t>
            </a:r>
            <a:endParaRPr dirty="0"/>
          </a:p>
        </p:txBody>
      </p:sp>
      <p:pic>
        <p:nvPicPr>
          <p:cNvPr id="150" name="Shape 150" descr="Artboard 1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14" y="181429"/>
            <a:ext cx="904399" cy="90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122B17E4-611D-4505-A9CD-585026A57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92" y="1845941"/>
            <a:ext cx="8343815" cy="4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0" y="0"/>
            <a:ext cx="314325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0" y="3752850"/>
            <a:ext cx="310515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1555" y="1514475"/>
            <a:ext cx="3782899" cy="3829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67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742949" y="4399573"/>
            <a:ext cx="8462400" cy="59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ckwell"/>
              <a:buNone/>
            </a:pPr>
            <a:r>
              <a:rPr lang="nl-NL" sz="3900" b="1">
                <a:latin typeface="Rockwell"/>
                <a:ea typeface="Rockwell"/>
                <a:cs typeface="Rockwell"/>
                <a:sym typeface="Rockwell"/>
              </a:rPr>
              <a:t>CodeUur</a:t>
            </a:r>
            <a:endParaRPr sz="3900" b="1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1238250" y="5215792"/>
            <a:ext cx="7429500" cy="10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nl-NL" dirty="0">
                <a:latin typeface="Rockwell"/>
                <a:ea typeface="Rockwell"/>
                <a:cs typeface="Rockwell"/>
                <a:sym typeface="Rockwell"/>
              </a:rPr>
              <a:t>met als coach </a:t>
            </a:r>
            <a:br>
              <a:rPr lang="nl-NL" dirty="0">
                <a:latin typeface="Rockwell"/>
                <a:ea typeface="Rockwell"/>
                <a:cs typeface="Rockwell"/>
                <a:sym typeface="Rockwell"/>
              </a:rPr>
            </a:br>
            <a:r>
              <a:rPr lang="nl-NL" dirty="0">
                <a:latin typeface="Rockwell"/>
                <a:ea typeface="Rockwell"/>
                <a:cs typeface="Rockwell"/>
                <a:sym typeface="Rockwell"/>
              </a:rPr>
              <a:t>…</a:t>
            </a:r>
            <a:endParaRPr b="0" i="0" u="none" strike="noStrike" cap="none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654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721790" y="5051873"/>
            <a:ext cx="8462400" cy="59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ckwell"/>
              <a:buNone/>
            </a:pPr>
            <a:r>
              <a:rPr lang="nl-NL" sz="3900" b="1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Altijd en overal online!</a:t>
            </a:r>
            <a:endParaRPr dirty="0"/>
          </a:p>
        </p:txBody>
      </p:sp>
      <p:pic>
        <p:nvPicPr>
          <p:cNvPr id="112" name="Shape 112" descr="Artboard 1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14" y="181429"/>
            <a:ext cx="904399" cy="90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126" y="1729341"/>
            <a:ext cx="2875392" cy="2875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13000" y="1729341"/>
            <a:ext cx="2875392" cy="2875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20875" y="1729341"/>
            <a:ext cx="2875392" cy="2875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5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 descr="Artboard 1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14" y="181429"/>
            <a:ext cx="904399" cy="90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 descr="https://static.pexels.com/photos/267394/pexels-photo-267394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8436" y="4472"/>
            <a:ext cx="324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5">
            <a:alphaModFix/>
          </a:blip>
          <a:srcRect r="14192"/>
          <a:stretch/>
        </p:blipFill>
        <p:spPr>
          <a:xfrm>
            <a:off x="3554737" y="2341422"/>
            <a:ext cx="2796523" cy="21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8436" y="2364237"/>
            <a:ext cx="3240000" cy="215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7">
            <a:alphaModFix/>
          </a:blip>
          <a:srcRect l="820" t="2066" r="-819"/>
          <a:stretch/>
        </p:blipFill>
        <p:spPr>
          <a:xfrm>
            <a:off x="6668436" y="4693528"/>
            <a:ext cx="324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2341429"/>
            <a:ext cx="3240000" cy="216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https://static.pexels.com/photos/73910/mars-mars-rover-space-travel-robot-73910.jpe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54737" y="4693529"/>
            <a:ext cx="2796524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54738" y="4472"/>
            <a:ext cx="2796523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698000"/>
            <a:ext cx="324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https://static.pexels.com/photos/574071/pexels-photo-574071.jpe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472"/>
            <a:ext cx="3240000" cy="21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3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ctrTitle"/>
          </p:nvPr>
        </p:nvSpPr>
        <p:spPr>
          <a:xfrm>
            <a:off x="742949" y="4399573"/>
            <a:ext cx="8462419" cy="5980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ckwell"/>
              <a:buNone/>
            </a:pPr>
            <a:r>
              <a:rPr lang="nl-NL" sz="39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De digitale wereld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1238250" y="4953617"/>
            <a:ext cx="7429500" cy="10516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nl-NL" sz="31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beter begrijpen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64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721790" y="1343155"/>
            <a:ext cx="8462419" cy="5980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ckwell"/>
              <a:buNone/>
            </a:pPr>
            <a:r>
              <a:rPr lang="nl-NL" sz="3900" b="1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Wat?</a:t>
            </a:r>
            <a:endParaRPr dirty="0"/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1"/>
          </p:nvPr>
        </p:nvSpPr>
        <p:spPr>
          <a:xfrm>
            <a:off x="1238249" y="2198515"/>
            <a:ext cx="7429500" cy="10516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nl-NL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Leren </a:t>
            </a:r>
            <a:r>
              <a:rPr lang="nl-NL" sz="3200" dirty="0"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programmeren</a:t>
            </a:r>
            <a:r>
              <a:rPr lang="nl-NL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 aan de hand van </a:t>
            </a:r>
            <a:r>
              <a:rPr lang="nl-NL" sz="3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Minecraft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Rockwell"/>
              <a:cs typeface="Calibri" panose="020F0502020204030204" pitchFamily="34" charset="0"/>
              <a:sym typeface="Rockwell"/>
            </a:endParaRPr>
          </a:p>
        </p:txBody>
      </p:sp>
      <p:pic>
        <p:nvPicPr>
          <p:cNvPr id="157" name="Shape 157" descr="Artboard 1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14" y="181429"/>
            <a:ext cx="904399" cy="90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5678" y="3429000"/>
            <a:ext cx="3994642" cy="3008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7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721790" y="633628"/>
            <a:ext cx="7998140" cy="59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ckwell"/>
              <a:buNone/>
            </a:pPr>
            <a:r>
              <a:rPr lang="nl-NL" sz="3900" b="1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Waar?</a:t>
            </a:r>
            <a:endParaRPr dirty="0"/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1"/>
          </p:nvPr>
        </p:nvSpPr>
        <p:spPr>
          <a:xfrm>
            <a:off x="1357520" y="1483331"/>
            <a:ext cx="7468428" cy="10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nl-NL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In alle Gentse </a:t>
            </a:r>
            <a:r>
              <a:rPr lang="nl-NL" sz="3200" dirty="0"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b</a:t>
            </a:r>
            <a:r>
              <a:rPr lang="nl-NL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asisscholen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0" name="Shape 150" descr="Artboard 1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14" y="181429"/>
            <a:ext cx="904399" cy="90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73" y="2402309"/>
            <a:ext cx="5999922" cy="3744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910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ctrTitle"/>
          </p:nvPr>
        </p:nvSpPr>
        <p:spPr>
          <a:xfrm>
            <a:off x="721790" y="4861373"/>
            <a:ext cx="8462419" cy="5980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ckwell"/>
              <a:buNone/>
            </a:pPr>
            <a:r>
              <a:rPr lang="nl-NL" sz="39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&gt; 100 000 000 CodeUren </a:t>
            </a:r>
            <a:endParaRPr/>
          </a:p>
        </p:txBody>
      </p:sp>
      <p:pic>
        <p:nvPicPr>
          <p:cNvPr id="142" name="Shape 142" descr="Artboard 1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14" y="181429"/>
            <a:ext cx="904399" cy="90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7603" y="1088572"/>
            <a:ext cx="3245593" cy="3245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0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rtboard 1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" y="181429"/>
            <a:ext cx="907143" cy="907143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84738" y="335983"/>
            <a:ext cx="8462419" cy="598033"/>
          </a:xfrm>
        </p:spPr>
        <p:txBody>
          <a:bodyPr>
            <a:noAutofit/>
          </a:bodyPr>
          <a:lstStyle/>
          <a:p>
            <a:r>
              <a:rPr lang="nl-NL" sz="3900" b="1" dirty="0" smtClean="0">
                <a:latin typeface="Rockwell"/>
                <a:cs typeface="Rockwell"/>
              </a:rPr>
              <a:t>Programmeren </a:t>
            </a:r>
            <a:endParaRPr lang="nl-NL" sz="3900" b="1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0705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hema">
  <a:themeElements>
    <a:clrScheme name="Office-t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942</Words>
  <Application>Microsoft Office PowerPoint</Application>
  <PresentationFormat>A4 (210 x 297 mm)</PresentationFormat>
  <Paragraphs>92</Paragraphs>
  <Slides>16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Office-thema</vt:lpstr>
      <vt:lpstr>1_Office-thema</vt:lpstr>
      <vt:lpstr>2_Office-thema</vt:lpstr>
      <vt:lpstr>PowerPoint-presentatie</vt:lpstr>
      <vt:lpstr>CodeUur</vt:lpstr>
      <vt:lpstr>Altijd en overal online!</vt:lpstr>
      <vt:lpstr>PowerPoint-presentatie</vt:lpstr>
      <vt:lpstr>De digitale wereld</vt:lpstr>
      <vt:lpstr>Wat?</vt:lpstr>
      <vt:lpstr>Waar?</vt:lpstr>
      <vt:lpstr>&gt; 100 000 000 CodeUren </vt:lpstr>
      <vt:lpstr>Programmeren </vt:lpstr>
      <vt:lpstr>Het CodeUur</vt:lpstr>
      <vt:lpstr>PowerPoint-presentatie</vt:lpstr>
      <vt:lpstr>Tip</vt:lpstr>
      <vt:lpstr>Een uitdaging…</vt:lpstr>
      <vt:lpstr>PowerPoint-presentatie</vt:lpstr>
      <vt:lpstr>Wil je nog meer CodeUren?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</dc:creator>
  <cp:lastModifiedBy>Vos Karen</cp:lastModifiedBy>
  <cp:revision>47</cp:revision>
  <cp:lastPrinted>2018-01-16T14:01:53Z</cp:lastPrinted>
  <dcterms:created xsi:type="dcterms:W3CDTF">2017-11-06T13:35:20Z</dcterms:created>
  <dcterms:modified xsi:type="dcterms:W3CDTF">2018-06-14T19:32:34Z</dcterms:modified>
</cp:coreProperties>
</file>